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59" r:id="rId1"/>
  </p:sldMasterIdLst>
  <p:notesMasterIdLst>
    <p:notesMasterId r:id="rId42"/>
  </p:notesMasterIdLst>
  <p:sldIdLst>
    <p:sldId id="256" r:id="rId2"/>
    <p:sldId id="423" r:id="rId3"/>
    <p:sldId id="424" r:id="rId4"/>
    <p:sldId id="399" r:id="rId5"/>
    <p:sldId id="398" r:id="rId6"/>
    <p:sldId id="400" r:id="rId7"/>
    <p:sldId id="401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C80"/>
    <a:srgbClr val="000000"/>
    <a:srgbClr val="FF00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4658" autoAdjust="0"/>
  </p:normalViewPr>
  <p:slideViewPr>
    <p:cSldViewPr snapToObjects="1">
      <p:cViewPr>
        <p:scale>
          <a:sx n="80" d="100"/>
          <a:sy n="80" d="100"/>
        </p:scale>
        <p:origin x="-312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D1477-0874-4917-8082-B9CE83AA36E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BFA3F6-EEC1-4808-AA32-A217DF9BBEDE}">
      <dgm:prSet phldrT="[Текст]" custT="1"/>
      <dgm:spPr/>
      <dgm:t>
        <a:bodyPr/>
        <a:lstStyle/>
        <a:p>
          <a:endParaRPr lang="ru-RU" sz="1200" b="1" dirty="0">
            <a:solidFill>
              <a:srgbClr val="000000"/>
            </a:solidFill>
          </a:endParaRPr>
        </a:p>
      </dgm:t>
    </dgm:pt>
    <dgm:pt modelId="{CB5A8427-307D-49EA-AD61-1DEE223C1EA7}" type="parTrans" cxnId="{6A1FB293-DA68-4439-A258-42E6F71039C1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8CD06700-9869-4997-904E-08924C8E7AF3}" type="sibTrans" cxnId="{6A1FB293-DA68-4439-A258-42E6F71039C1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6884F312-5526-4F38-987B-AA228750FBA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Конституция</a:t>
          </a:r>
          <a:endParaRPr lang="ru-RU" sz="1200" b="1" dirty="0">
            <a:solidFill>
              <a:srgbClr val="000000"/>
            </a:solidFill>
          </a:endParaRPr>
        </a:p>
      </dgm:t>
    </dgm:pt>
    <dgm:pt modelId="{AEEAF4F8-148F-4843-9294-F6B8BFB105D2}" type="parTrans" cxnId="{0D343219-CF38-4350-B10F-F1FE84C1F768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DB615A40-3610-471C-9D9F-A099A2E2CF63}" type="sibTrans" cxnId="{0D343219-CF38-4350-B10F-F1FE84C1F768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D4CD9892-131E-4910-A491-CF188E12DB0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Конституционные законы</a:t>
          </a:r>
          <a:endParaRPr lang="ru-RU" sz="1200" b="1" dirty="0">
            <a:solidFill>
              <a:srgbClr val="000000"/>
            </a:solidFill>
          </a:endParaRPr>
        </a:p>
      </dgm:t>
    </dgm:pt>
    <dgm:pt modelId="{BB58025B-D5C6-4E50-8216-0496F1D78DF2}" type="parTrans" cxnId="{DDA284F3-325A-4A28-917B-076CFF652532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90C00A9F-B7BF-4763-89F6-BE3288A24BDD}" type="sibTrans" cxnId="{DDA284F3-325A-4A28-917B-076CFF652532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46918890-F038-4DB6-8EB8-949CCA5D9FC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Кодексы</a:t>
          </a:r>
          <a:endParaRPr lang="ru-RU" sz="1200" b="1" dirty="0">
            <a:solidFill>
              <a:srgbClr val="000000"/>
            </a:solidFill>
          </a:endParaRPr>
        </a:p>
      </dgm:t>
    </dgm:pt>
    <dgm:pt modelId="{D34608E5-8974-46E0-BF6F-82751C0A7EF8}" type="parTrans" cxnId="{87ECEB5C-EA42-4A76-B68C-CF34AC6747DC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1ED4C87E-05A8-409D-871F-D27634C42C8E}" type="sibTrans" cxnId="{87ECEB5C-EA42-4A76-B68C-CF34AC6747DC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23A590F3-86CC-4561-8601-43076B572A29}">
      <dgm:prSet phldrT="[Текст]" custT="1"/>
      <dgm:spPr/>
      <dgm:t>
        <a:bodyPr/>
        <a:lstStyle/>
        <a:p>
          <a:r>
            <a:rPr lang="ru-RU" sz="1200" b="1" smtClean="0">
              <a:solidFill>
                <a:srgbClr val="000000"/>
              </a:solidFill>
            </a:rPr>
            <a:t>Федеральные законы</a:t>
          </a:r>
          <a:endParaRPr lang="ru-RU" sz="1200" b="1" dirty="0">
            <a:solidFill>
              <a:srgbClr val="000000"/>
            </a:solidFill>
          </a:endParaRPr>
        </a:p>
      </dgm:t>
    </dgm:pt>
    <dgm:pt modelId="{622AAB50-71CF-4B96-A2D6-B79960B8B38E}" type="parTrans" cxnId="{CAD4638D-C74E-43C1-B510-C28F3CB602A7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F8F661F2-E81A-48C8-9894-7D34B9DACD9B}" type="sibTrans" cxnId="{CAD4638D-C74E-43C1-B510-C28F3CB602A7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37CC3918-DD98-4294-BE08-42116A236564}">
      <dgm:prSet phldrT="[Текст]" custT="1"/>
      <dgm:spPr/>
      <dgm:t>
        <a:bodyPr/>
        <a:lstStyle/>
        <a:p>
          <a:r>
            <a:rPr lang="ru-RU" sz="1200" b="1" smtClean="0">
              <a:solidFill>
                <a:srgbClr val="000000"/>
              </a:solidFill>
            </a:rPr>
            <a:t>Указы Президента</a:t>
          </a:r>
          <a:endParaRPr lang="ru-RU" sz="1200" b="1" dirty="0">
            <a:solidFill>
              <a:srgbClr val="000000"/>
            </a:solidFill>
          </a:endParaRPr>
        </a:p>
      </dgm:t>
    </dgm:pt>
    <dgm:pt modelId="{90982EB8-93F9-4413-BB26-2CCAE410043F}" type="parTrans" cxnId="{2D99A5EC-FBAC-43D0-8EA2-2556E6DA9C00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A3AB9017-52C0-4B1F-AEFE-02C041700794}" type="sibTrans" cxnId="{2D99A5EC-FBAC-43D0-8EA2-2556E6DA9C00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F5382176-8649-461B-8392-F9E7E415367D}">
      <dgm:prSet phldrT="[Текст]" custT="1"/>
      <dgm:spPr/>
      <dgm:t>
        <a:bodyPr/>
        <a:lstStyle/>
        <a:p>
          <a:r>
            <a:rPr lang="ru-RU" sz="1200" b="1" smtClean="0">
              <a:solidFill>
                <a:srgbClr val="000000"/>
              </a:solidFill>
            </a:rPr>
            <a:t>Постановления Правительства</a:t>
          </a:r>
          <a:endParaRPr lang="ru-RU" sz="1200" b="1" dirty="0">
            <a:solidFill>
              <a:srgbClr val="000000"/>
            </a:solidFill>
          </a:endParaRPr>
        </a:p>
      </dgm:t>
    </dgm:pt>
    <dgm:pt modelId="{0F19BFD0-C139-431B-A1EF-038DC785CB33}" type="parTrans" cxnId="{DF8ED550-B715-4C25-8846-F2D199F0AF66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DD206118-D14B-4D39-98EC-0BA40D6ACA55}" type="sibTrans" cxnId="{DF8ED550-B715-4C25-8846-F2D199F0AF66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7A598A17-9A84-4DE0-A1EE-C4E6006BBC1A}">
      <dgm:prSet phldrT="[Текст]" custT="1"/>
      <dgm:spPr/>
      <dgm:t>
        <a:bodyPr/>
        <a:lstStyle/>
        <a:p>
          <a:r>
            <a:rPr lang="ru-RU" sz="1200" b="1" smtClean="0">
              <a:solidFill>
                <a:srgbClr val="000000"/>
              </a:solidFill>
            </a:rPr>
            <a:t>Документы ведомств</a:t>
          </a:r>
          <a:endParaRPr lang="ru-RU" sz="1200" b="1" dirty="0">
            <a:solidFill>
              <a:srgbClr val="000000"/>
            </a:solidFill>
          </a:endParaRPr>
        </a:p>
      </dgm:t>
    </dgm:pt>
    <dgm:pt modelId="{F373C158-4E6E-4EB2-8943-FA53FDFBC07A}" type="parTrans" cxnId="{6E862347-C510-48CC-9C85-4A98AF74424A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FC8B95AA-61A0-48B9-A918-D374FF4F341D}" type="sibTrans" cxnId="{6E862347-C510-48CC-9C85-4A98AF74424A}">
      <dgm:prSet/>
      <dgm:spPr/>
      <dgm:t>
        <a:bodyPr/>
        <a:lstStyle/>
        <a:p>
          <a:endParaRPr lang="ru-RU" sz="3200" b="1">
            <a:solidFill>
              <a:srgbClr val="000000"/>
            </a:solidFill>
          </a:endParaRPr>
        </a:p>
      </dgm:t>
    </dgm:pt>
    <dgm:pt modelId="{31B349B6-F520-490F-AC23-3FEEBC1825C6}" type="pres">
      <dgm:prSet presAssocID="{788D1477-0874-4917-8082-B9CE83AA36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66BAEE-A40A-4DC9-9CB2-7529E1306B73}" type="pres">
      <dgm:prSet presAssocID="{F6BFA3F6-EEC1-4808-AA32-A217DF9BBEDE}" presName="Name8" presStyleCnt="0"/>
      <dgm:spPr/>
    </dgm:pt>
    <dgm:pt modelId="{2956F1C3-B407-4108-B602-CA8D681C8CB9}" type="pres">
      <dgm:prSet presAssocID="{F6BFA3F6-EEC1-4808-AA32-A217DF9BBEDE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39EF3-4411-4B67-A4D8-EB06863A4955}" type="pres">
      <dgm:prSet presAssocID="{F6BFA3F6-EEC1-4808-AA32-A217DF9BBE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610B8-3315-405B-A277-62297153BC0C}" type="pres">
      <dgm:prSet presAssocID="{6884F312-5526-4F38-987B-AA228750FBA7}" presName="Name8" presStyleCnt="0"/>
      <dgm:spPr/>
    </dgm:pt>
    <dgm:pt modelId="{33D0AACB-D47B-4D48-A276-8F0C5C42F42C}" type="pres">
      <dgm:prSet presAssocID="{6884F312-5526-4F38-987B-AA228750FBA7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EC7FF-B67C-4066-B754-47CAD8C011FC}" type="pres">
      <dgm:prSet presAssocID="{6884F312-5526-4F38-987B-AA228750FB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4ED9E-47D3-4995-8707-54FF5825827F}" type="pres">
      <dgm:prSet presAssocID="{D4CD9892-131E-4910-A491-CF188E12DB0B}" presName="Name8" presStyleCnt="0"/>
      <dgm:spPr/>
    </dgm:pt>
    <dgm:pt modelId="{D6BB9A05-EEA3-4141-80DA-FA5AC13D5FEA}" type="pres">
      <dgm:prSet presAssocID="{D4CD9892-131E-4910-A491-CF188E12DB0B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23AFE-9D68-41A6-905F-42985CB3D14F}" type="pres">
      <dgm:prSet presAssocID="{D4CD9892-131E-4910-A491-CF188E12DB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2DE66-3CB0-4583-B7E5-946D49803EA9}" type="pres">
      <dgm:prSet presAssocID="{46918890-F038-4DB6-8EB8-949CCA5D9FCF}" presName="Name8" presStyleCnt="0"/>
      <dgm:spPr/>
    </dgm:pt>
    <dgm:pt modelId="{8B0C9D8B-154D-4170-8B93-833E622E348E}" type="pres">
      <dgm:prSet presAssocID="{46918890-F038-4DB6-8EB8-949CCA5D9FCF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06E6A-0EBA-4D97-A998-6B5EF5EC4E2A}" type="pres">
      <dgm:prSet presAssocID="{46918890-F038-4DB6-8EB8-949CCA5D9F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280C5-43B7-430C-8A8E-66A7B85C8E7D}" type="pres">
      <dgm:prSet presAssocID="{23A590F3-86CC-4561-8601-43076B572A29}" presName="Name8" presStyleCnt="0"/>
      <dgm:spPr/>
    </dgm:pt>
    <dgm:pt modelId="{DDA4EE0F-291F-4368-A4AB-F207B1493487}" type="pres">
      <dgm:prSet presAssocID="{23A590F3-86CC-4561-8601-43076B572A29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D90E9-59C1-4BB9-91D6-30C403D91906}" type="pres">
      <dgm:prSet presAssocID="{23A590F3-86CC-4561-8601-43076B572A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CC28A-779F-48A8-85AF-C36ED0ADD6C1}" type="pres">
      <dgm:prSet presAssocID="{37CC3918-DD98-4294-BE08-42116A236564}" presName="Name8" presStyleCnt="0"/>
      <dgm:spPr/>
    </dgm:pt>
    <dgm:pt modelId="{F636238D-CBBC-4D1C-BB71-AA8C738C93ED}" type="pres">
      <dgm:prSet presAssocID="{37CC3918-DD98-4294-BE08-42116A236564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7CE3F-50AE-4916-9095-3013AFFFAD4B}" type="pres">
      <dgm:prSet presAssocID="{37CC3918-DD98-4294-BE08-42116A2365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F6849-C3A2-42CF-8F6F-B2AFEA8E978E}" type="pres">
      <dgm:prSet presAssocID="{F5382176-8649-461B-8392-F9E7E415367D}" presName="Name8" presStyleCnt="0"/>
      <dgm:spPr/>
    </dgm:pt>
    <dgm:pt modelId="{8978E452-5994-4D6D-B9EA-B31D15332E8F}" type="pres">
      <dgm:prSet presAssocID="{F5382176-8649-461B-8392-F9E7E415367D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039CE-8A34-4BC7-A36E-08D3A5618F5E}" type="pres">
      <dgm:prSet presAssocID="{F5382176-8649-461B-8392-F9E7E41536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40AB4-A04B-4103-9874-D4411B07C0C2}" type="pres">
      <dgm:prSet presAssocID="{7A598A17-9A84-4DE0-A1EE-C4E6006BBC1A}" presName="Name8" presStyleCnt="0"/>
      <dgm:spPr/>
    </dgm:pt>
    <dgm:pt modelId="{6228F792-C68A-4090-B746-6302F779B18A}" type="pres">
      <dgm:prSet presAssocID="{7A598A17-9A84-4DE0-A1EE-C4E6006BBC1A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EA367-44E2-4904-A02B-6EC9F62D653E}" type="pres">
      <dgm:prSet presAssocID="{7A598A17-9A84-4DE0-A1EE-C4E6006BBC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4638D-C74E-43C1-B510-C28F3CB602A7}" srcId="{788D1477-0874-4917-8082-B9CE83AA36EB}" destId="{23A590F3-86CC-4561-8601-43076B572A29}" srcOrd="4" destOrd="0" parTransId="{622AAB50-71CF-4B96-A2D6-B79960B8B38E}" sibTransId="{F8F661F2-E81A-48C8-9894-7D34B9DACD9B}"/>
    <dgm:cxn modelId="{F8DF9E95-B5F0-4614-89AC-03B49F12968B}" type="presOf" srcId="{37CC3918-DD98-4294-BE08-42116A236564}" destId="{F636238D-CBBC-4D1C-BB71-AA8C738C93ED}" srcOrd="0" destOrd="0" presId="urn:microsoft.com/office/officeart/2005/8/layout/pyramid1"/>
    <dgm:cxn modelId="{CD27CEC9-86C2-4673-900B-411ECD7E58C2}" type="presOf" srcId="{F6BFA3F6-EEC1-4808-AA32-A217DF9BBEDE}" destId="{ABC39EF3-4411-4B67-A4D8-EB06863A4955}" srcOrd="1" destOrd="0" presId="urn:microsoft.com/office/officeart/2005/8/layout/pyramid1"/>
    <dgm:cxn modelId="{DDA284F3-325A-4A28-917B-076CFF652532}" srcId="{788D1477-0874-4917-8082-B9CE83AA36EB}" destId="{D4CD9892-131E-4910-A491-CF188E12DB0B}" srcOrd="2" destOrd="0" parTransId="{BB58025B-D5C6-4E50-8216-0496F1D78DF2}" sibTransId="{90C00A9F-B7BF-4763-89F6-BE3288A24BDD}"/>
    <dgm:cxn modelId="{87ECEB5C-EA42-4A76-B68C-CF34AC6747DC}" srcId="{788D1477-0874-4917-8082-B9CE83AA36EB}" destId="{46918890-F038-4DB6-8EB8-949CCA5D9FCF}" srcOrd="3" destOrd="0" parTransId="{D34608E5-8974-46E0-BF6F-82751C0A7EF8}" sibTransId="{1ED4C87E-05A8-409D-871F-D27634C42C8E}"/>
    <dgm:cxn modelId="{8466D54E-28FD-4C76-8DD5-CF59E558A23D}" type="presOf" srcId="{6884F312-5526-4F38-987B-AA228750FBA7}" destId="{33D0AACB-D47B-4D48-A276-8F0C5C42F42C}" srcOrd="0" destOrd="0" presId="urn:microsoft.com/office/officeart/2005/8/layout/pyramid1"/>
    <dgm:cxn modelId="{60FDA5FB-F04D-451D-8D64-1CAA8DD420CC}" type="presOf" srcId="{7A598A17-9A84-4DE0-A1EE-C4E6006BBC1A}" destId="{6228F792-C68A-4090-B746-6302F779B18A}" srcOrd="0" destOrd="0" presId="urn:microsoft.com/office/officeart/2005/8/layout/pyramid1"/>
    <dgm:cxn modelId="{BAC511A0-7662-41E1-A7F6-9F79B01714BA}" type="presOf" srcId="{F5382176-8649-461B-8392-F9E7E415367D}" destId="{8978E452-5994-4D6D-B9EA-B31D15332E8F}" srcOrd="0" destOrd="0" presId="urn:microsoft.com/office/officeart/2005/8/layout/pyramid1"/>
    <dgm:cxn modelId="{B6F25BB0-553F-48F2-9620-2771EE5590EE}" type="presOf" srcId="{788D1477-0874-4917-8082-B9CE83AA36EB}" destId="{31B349B6-F520-490F-AC23-3FEEBC1825C6}" srcOrd="0" destOrd="0" presId="urn:microsoft.com/office/officeart/2005/8/layout/pyramid1"/>
    <dgm:cxn modelId="{AC0D44C2-88EA-4734-888C-3E718898AAC2}" type="presOf" srcId="{23A590F3-86CC-4561-8601-43076B572A29}" destId="{DDA4EE0F-291F-4368-A4AB-F207B1493487}" srcOrd="0" destOrd="0" presId="urn:microsoft.com/office/officeart/2005/8/layout/pyramid1"/>
    <dgm:cxn modelId="{E4A2A153-F35F-4A47-89AB-C43909F44BC7}" type="presOf" srcId="{23A590F3-86CC-4561-8601-43076B572A29}" destId="{83ED90E9-59C1-4BB9-91D6-30C403D91906}" srcOrd="1" destOrd="0" presId="urn:microsoft.com/office/officeart/2005/8/layout/pyramid1"/>
    <dgm:cxn modelId="{DF8ED550-B715-4C25-8846-F2D199F0AF66}" srcId="{788D1477-0874-4917-8082-B9CE83AA36EB}" destId="{F5382176-8649-461B-8392-F9E7E415367D}" srcOrd="6" destOrd="0" parTransId="{0F19BFD0-C139-431B-A1EF-038DC785CB33}" sibTransId="{DD206118-D14B-4D39-98EC-0BA40D6ACA55}"/>
    <dgm:cxn modelId="{1FA8CE15-F294-499C-9546-FA530804AA9A}" type="presOf" srcId="{D4CD9892-131E-4910-A491-CF188E12DB0B}" destId="{D6BB9A05-EEA3-4141-80DA-FA5AC13D5FEA}" srcOrd="0" destOrd="0" presId="urn:microsoft.com/office/officeart/2005/8/layout/pyramid1"/>
    <dgm:cxn modelId="{27479386-D013-4AEB-BC15-9BBEC35B2486}" type="presOf" srcId="{F5382176-8649-461B-8392-F9E7E415367D}" destId="{B8B039CE-8A34-4BC7-A36E-08D3A5618F5E}" srcOrd="1" destOrd="0" presId="urn:microsoft.com/office/officeart/2005/8/layout/pyramid1"/>
    <dgm:cxn modelId="{FF2B4A2A-0602-4A9A-A61A-18E39E471E59}" type="presOf" srcId="{46918890-F038-4DB6-8EB8-949CCA5D9FCF}" destId="{65006E6A-0EBA-4D97-A998-6B5EF5EC4E2A}" srcOrd="1" destOrd="0" presId="urn:microsoft.com/office/officeart/2005/8/layout/pyramid1"/>
    <dgm:cxn modelId="{0D343219-CF38-4350-B10F-F1FE84C1F768}" srcId="{788D1477-0874-4917-8082-B9CE83AA36EB}" destId="{6884F312-5526-4F38-987B-AA228750FBA7}" srcOrd="1" destOrd="0" parTransId="{AEEAF4F8-148F-4843-9294-F6B8BFB105D2}" sibTransId="{DB615A40-3610-471C-9D9F-A099A2E2CF63}"/>
    <dgm:cxn modelId="{D9412C14-CB7F-4D16-9B40-FA24AC5CEED1}" type="presOf" srcId="{6884F312-5526-4F38-987B-AA228750FBA7}" destId="{B56EC7FF-B67C-4066-B754-47CAD8C011FC}" srcOrd="1" destOrd="0" presId="urn:microsoft.com/office/officeart/2005/8/layout/pyramid1"/>
    <dgm:cxn modelId="{6E862347-C510-48CC-9C85-4A98AF74424A}" srcId="{788D1477-0874-4917-8082-B9CE83AA36EB}" destId="{7A598A17-9A84-4DE0-A1EE-C4E6006BBC1A}" srcOrd="7" destOrd="0" parTransId="{F373C158-4E6E-4EB2-8943-FA53FDFBC07A}" sibTransId="{FC8B95AA-61A0-48B9-A918-D374FF4F341D}"/>
    <dgm:cxn modelId="{6A1FB293-DA68-4439-A258-42E6F71039C1}" srcId="{788D1477-0874-4917-8082-B9CE83AA36EB}" destId="{F6BFA3F6-EEC1-4808-AA32-A217DF9BBEDE}" srcOrd="0" destOrd="0" parTransId="{CB5A8427-307D-49EA-AD61-1DEE223C1EA7}" sibTransId="{8CD06700-9869-4997-904E-08924C8E7AF3}"/>
    <dgm:cxn modelId="{09AD9ACD-9BD2-4D93-9752-2DD243B138D4}" type="presOf" srcId="{37CC3918-DD98-4294-BE08-42116A236564}" destId="{B2C7CE3F-50AE-4916-9095-3013AFFFAD4B}" srcOrd="1" destOrd="0" presId="urn:microsoft.com/office/officeart/2005/8/layout/pyramid1"/>
    <dgm:cxn modelId="{B85320F8-52D2-4E98-A959-490AD78AEDD8}" type="presOf" srcId="{D4CD9892-131E-4910-A491-CF188E12DB0B}" destId="{1D723AFE-9D68-41A6-905F-42985CB3D14F}" srcOrd="1" destOrd="0" presId="urn:microsoft.com/office/officeart/2005/8/layout/pyramid1"/>
    <dgm:cxn modelId="{2D99A5EC-FBAC-43D0-8EA2-2556E6DA9C00}" srcId="{788D1477-0874-4917-8082-B9CE83AA36EB}" destId="{37CC3918-DD98-4294-BE08-42116A236564}" srcOrd="5" destOrd="0" parTransId="{90982EB8-93F9-4413-BB26-2CCAE410043F}" sibTransId="{A3AB9017-52C0-4B1F-AEFE-02C041700794}"/>
    <dgm:cxn modelId="{E399251A-A537-466E-8651-6518E23C50F6}" type="presOf" srcId="{46918890-F038-4DB6-8EB8-949CCA5D9FCF}" destId="{8B0C9D8B-154D-4170-8B93-833E622E348E}" srcOrd="0" destOrd="0" presId="urn:microsoft.com/office/officeart/2005/8/layout/pyramid1"/>
    <dgm:cxn modelId="{19E06AD2-B35A-4752-B631-02266335C7B0}" type="presOf" srcId="{7A598A17-9A84-4DE0-A1EE-C4E6006BBC1A}" destId="{745EA367-44E2-4904-A02B-6EC9F62D653E}" srcOrd="1" destOrd="0" presId="urn:microsoft.com/office/officeart/2005/8/layout/pyramid1"/>
    <dgm:cxn modelId="{F49C72AE-FADD-4699-BEDA-7EFAC21D0D82}" type="presOf" srcId="{F6BFA3F6-EEC1-4808-AA32-A217DF9BBEDE}" destId="{2956F1C3-B407-4108-B602-CA8D681C8CB9}" srcOrd="0" destOrd="0" presId="urn:microsoft.com/office/officeart/2005/8/layout/pyramid1"/>
    <dgm:cxn modelId="{D9F63E83-D564-4A16-A7F6-2FF9E85CF69E}" type="presParOf" srcId="{31B349B6-F520-490F-AC23-3FEEBC1825C6}" destId="{8C66BAEE-A40A-4DC9-9CB2-7529E1306B73}" srcOrd="0" destOrd="0" presId="urn:microsoft.com/office/officeart/2005/8/layout/pyramid1"/>
    <dgm:cxn modelId="{5C615751-D5D9-4CCC-8C01-B1103C185561}" type="presParOf" srcId="{8C66BAEE-A40A-4DC9-9CB2-7529E1306B73}" destId="{2956F1C3-B407-4108-B602-CA8D681C8CB9}" srcOrd="0" destOrd="0" presId="urn:microsoft.com/office/officeart/2005/8/layout/pyramid1"/>
    <dgm:cxn modelId="{4C054CF5-EF63-42F8-9CFC-4CFF1B64A2C1}" type="presParOf" srcId="{8C66BAEE-A40A-4DC9-9CB2-7529E1306B73}" destId="{ABC39EF3-4411-4B67-A4D8-EB06863A4955}" srcOrd="1" destOrd="0" presId="urn:microsoft.com/office/officeart/2005/8/layout/pyramid1"/>
    <dgm:cxn modelId="{DD750103-60F7-4319-880E-71A8FB9B22A0}" type="presParOf" srcId="{31B349B6-F520-490F-AC23-3FEEBC1825C6}" destId="{6D4610B8-3315-405B-A277-62297153BC0C}" srcOrd="1" destOrd="0" presId="urn:microsoft.com/office/officeart/2005/8/layout/pyramid1"/>
    <dgm:cxn modelId="{C57C12BC-EDA6-4FF3-87FC-38F4B4E21B87}" type="presParOf" srcId="{6D4610B8-3315-405B-A277-62297153BC0C}" destId="{33D0AACB-D47B-4D48-A276-8F0C5C42F42C}" srcOrd="0" destOrd="0" presId="urn:microsoft.com/office/officeart/2005/8/layout/pyramid1"/>
    <dgm:cxn modelId="{0C99A808-6FDC-466A-BB67-B978D507A264}" type="presParOf" srcId="{6D4610B8-3315-405B-A277-62297153BC0C}" destId="{B56EC7FF-B67C-4066-B754-47CAD8C011FC}" srcOrd="1" destOrd="0" presId="urn:microsoft.com/office/officeart/2005/8/layout/pyramid1"/>
    <dgm:cxn modelId="{02BD40B2-F038-4B06-9234-21350544CE7A}" type="presParOf" srcId="{31B349B6-F520-490F-AC23-3FEEBC1825C6}" destId="{7314ED9E-47D3-4995-8707-54FF5825827F}" srcOrd="2" destOrd="0" presId="urn:microsoft.com/office/officeart/2005/8/layout/pyramid1"/>
    <dgm:cxn modelId="{9F6687B1-9C7D-4374-BC36-BE897EBFA815}" type="presParOf" srcId="{7314ED9E-47D3-4995-8707-54FF5825827F}" destId="{D6BB9A05-EEA3-4141-80DA-FA5AC13D5FEA}" srcOrd="0" destOrd="0" presId="urn:microsoft.com/office/officeart/2005/8/layout/pyramid1"/>
    <dgm:cxn modelId="{8DB2E73F-D739-43AF-A725-6C2E531B6DFF}" type="presParOf" srcId="{7314ED9E-47D3-4995-8707-54FF5825827F}" destId="{1D723AFE-9D68-41A6-905F-42985CB3D14F}" srcOrd="1" destOrd="0" presId="urn:microsoft.com/office/officeart/2005/8/layout/pyramid1"/>
    <dgm:cxn modelId="{9976F0A1-140D-468B-9B53-E79527432C78}" type="presParOf" srcId="{31B349B6-F520-490F-AC23-3FEEBC1825C6}" destId="{FCA2DE66-3CB0-4583-B7E5-946D49803EA9}" srcOrd="3" destOrd="0" presId="urn:microsoft.com/office/officeart/2005/8/layout/pyramid1"/>
    <dgm:cxn modelId="{D08C3E17-3B68-4C6A-93AF-1C7105A71653}" type="presParOf" srcId="{FCA2DE66-3CB0-4583-B7E5-946D49803EA9}" destId="{8B0C9D8B-154D-4170-8B93-833E622E348E}" srcOrd="0" destOrd="0" presId="urn:microsoft.com/office/officeart/2005/8/layout/pyramid1"/>
    <dgm:cxn modelId="{A2799394-86B1-4F9E-A200-86D396BD53DE}" type="presParOf" srcId="{FCA2DE66-3CB0-4583-B7E5-946D49803EA9}" destId="{65006E6A-0EBA-4D97-A998-6B5EF5EC4E2A}" srcOrd="1" destOrd="0" presId="urn:microsoft.com/office/officeart/2005/8/layout/pyramid1"/>
    <dgm:cxn modelId="{1536D5DA-286E-462A-A235-FB7D6DD070E0}" type="presParOf" srcId="{31B349B6-F520-490F-AC23-3FEEBC1825C6}" destId="{B8F280C5-43B7-430C-8A8E-66A7B85C8E7D}" srcOrd="4" destOrd="0" presId="urn:microsoft.com/office/officeart/2005/8/layout/pyramid1"/>
    <dgm:cxn modelId="{CF645088-AAE0-4B25-A216-B3E9A5DF92B2}" type="presParOf" srcId="{B8F280C5-43B7-430C-8A8E-66A7B85C8E7D}" destId="{DDA4EE0F-291F-4368-A4AB-F207B1493487}" srcOrd="0" destOrd="0" presId="urn:microsoft.com/office/officeart/2005/8/layout/pyramid1"/>
    <dgm:cxn modelId="{C4FE1787-F57C-46A8-915F-8A83160FA07C}" type="presParOf" srcId="{B8F280C5-43B7-430C-8A8E-66A7B85C8E7D}" destId="{83ED90E9-59C1-4BB9-91D6-30C403D91906}" srcOrd="1" destOrd="0" presId="urn:microsoft.com/office/officeart/2005/8/layout/pyramid1"/>
    <dgm:cxn modelId="{327A634A-01D3-4B76-AAFC-0776B36FF712}" type="presParOf" srcId="{31B349B6-F520-490F-AC23-3FEEBC1825C6}" destId="{CB6CC28A-779F-48A8-85AF-C36ED0ADD6C1}" srcOrd="5" destOrd="0" presId="urn:microsoft.com/office/officeart/2005/8/layout/pyramid1"/>
    <dgm:cxn modelId="{3BF43184-97F0-4BCA-B207-E673272ADAB2}" type="presParOf" srcId="{CB6CC28A-779F-48A8-85AF-C36ED0ADD6C1}" destId="{F636238D-CBBC-4D1C-BB71-AA8C738C93ED}" srcOrd="0" destOrd="0" presId="urn:microsoft.com/office/officeart/2005/8/layout/pyramid1"/>
    <dgm:cxn modelId="{F795861C-76A5-40AA-B86C-EB812642F10D}" type="presParOf" srcId="{CB6CC28A-779F-48A8-85AF-C36ED0ADD6C1}" destId="{B2C7CE3F-50AE-4916-9095-3013AFFFAD4B}" srcOrd="1" destOrd="0" presId="urn:microsoft.com/office/officeart/2005/8/layout/pyramid1"/>
    <dgm:cxn modelId="{44EB9259-BD02-4B1A-B1D0-A3C71327BEAC}" type="presParOf" srcId="{31B349B6-F520-490F-AC23-3FEEBC1825C6}" destId="{374F6849-C3A2-42CF-8F6F-B2AFEA8E978E}" srcOrd="6" destOrd="0" presId="urn:microsoft.com/office/officeart/2005/8/layout/pyramid1"/>
    <dgm:cxn modelId="{35B69E5E-DD3B-466D-ABF0-5BAB5285454D}" type="presParOf" srcId="{374F6849-C3A2-42CF-8F6F-B2AFEA8E978E}" destId="{8978E452-5994-4D6D-B9EA-B31D15332E8F}" srcOrd="0" destOrd="0" presId="urn:microsoft.com/office/officeart/2005/8/layout/pyramid1"/>
    <dgm:cxn modelId="{EC9302C5-AFB3-45EF-9F98-A5C368FE70E9}" type="presParOf" srcId="{374F6849-C3A2-42CF-8F6F-B2AFEA8E978E}" destId="{B8B039CE-8A34-4BC7-A36E-08D3A5618F5E}" srcOrd="1" destOrd="0" presId="urn:microsoft.com/office/officeart/2005/8/layout/pyramid1"/>
    <dgm:cxn modelId="{18CAC912-A05B-4EC4-8FF9-F889E60702B9}" type="presParOf" srcId="{31B349B6-F520-490F-AC23-3FEEBC1825C6}" destId="{60A40AB4-A04B-4103-9874-D4411B07C0C2}" srcOrd="7" destOrd="0" presId="urn:microsoft.com/office/officeart/2005/8/layout/pyramid1"/>
    <dgm:cxn modelId="{DE5FE652-9C98-49BE-BC31-62DA10518262}" type="presParOf" srcId="{60A40AB4-A04B-4103-9874-D4411B07C0C2}" destId="{6228F792-C68A-4090-B746-6302F779B18A}" srcOrd="0" destOrd="0" presId="urn:microsoft.com/office/officeart/2005/8/layout/pyramid1"/>
    <dgm:cxn modelId="{28909DB1-F9D7-43D7-A26B-15899C66C085}" type="presParOf" srcId="{60A40AB4-A04B-4103-9874-D4411B07C0C2}" destId="{745EA367-44E2-4904-A02B-6EC9F62D653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8E26F-32FF-4956-97C0-75D00EE810B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B8C02E-9604-4CC6-8726-E9FE6FA421C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/>
              </a:solidFill>
            </a:rPr>
            <a:t>Законодательство </a:t>
          </a:r>
        </a:p>
        <a:p>
          <a:r>
            <a:rPr lang="ru-RU" sz="1400" b="1" dirty="0" smtClean="0">
              <a:solidFill>
                <a:schemeClr val="bg2"/>
              </a:solidFill>
            </a:rPr>
            <a:t>Российской Федерации </a:t>
          </a:r>
          <a:endParaRPr lang="ru-RU" sz="1400" b="1" dirty="0">
            <a:solidFill>
              <a:schemeClr val="bg2"/>
            </a:solidFill>
          </a:endParaRPr>
        </a:p>
      </dgm:t>
    </dgm:pt>
    <dgm:pt modelId="{03EC1086-239C-4380-AEF7-8702D617919C}" type="parTrans" cxnId="{6CB909F8-99A4-47C2-BD3F-EE21959A3F62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29EFC369-639E-4341-A236-9147001474A5}" type="sibTrans" cxnId="{6CB909F8-99A4-47C2-BD3F-EE21959A3F62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8EBF58B4-4CC3-42E5-8E5D-CE170328C81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2"/>
              </a:solidFill>
            </a:rPr>
            <a:t>Специальное законодательство</a:t>
          </a:r>
          <a:endParaRPr lang="ru-RU" sz="1200" b="1" dirty="0">
            <a:solidFill>
              <a:schemeClr val="bg2"/>
            </a:solidFill>
          </a:endParaRPr>
        </a:p>
      </dgm:t>
    </dgm:pt>
    <dgm:pt modelId="{12A957AC-ED9A-4D47-94A6-EE26772F72F4}" type="parTrans" cxnId="{0DB4D2D4-B8CB-44B7-A10C-CEE25EAB15A0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9B015674-65C8-4489-AE93-6280951B87ED}" type="sibTrans" cxnId="{0DB4D2D4-B8CB-44B7-A10C-CEE25EAB15A0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54B9BC99-1634-4D69-8979-1DE431352D6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2"/>
              </a:solidFill>
            </a:rPr>
            <a:t>Закон о космической деятельности</a:t>
          </a:r>
          <a:endParaRPr lang="ru-RU" sz="1600" b="1" dirty="0">
            <a:solidFill>
              <a:schemeClr val="bg2"/>
            </a:solidFill>
          </a:endParaRPr>
        </a:p>
      </dgm:t>
    </dgm:pt>
    <dgm:pt modelId="{38DBEAC1-4874-48AE-B36D-6E1A30955A8D}" type="parTrans" cxnId="{77094588-0982-46CB-BEB7-E17E556B2253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053DD6A4-7153-4E42-9FC0-F207A69B31BE}" type="sibTrans" cxnId="{77094588-0982-46CB-BEB7-E17E556B2253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54CEAF86-6AC8-434D-BB3D-0B7BABBA8D2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2"/>
              </a:solidFill>
            </a:rPr>
            <a:t>Нормы регулирующие использование результатов</a:t>
          </a:r>
        </a:p>
        <a:p>
          <a:r>
            <a:rPr lang="ru-RU" sz="1200" b="1" dirty="0" smtClean="0">
              <a:solidFill>
                <a:schemeClr val="bg2"/>
              </a:solidFill>
            </a:rPr>
            <a:t>космической деятельности</a:t>
          </a:r>
          <a:endParaRPr lang="ru-RU" sz="1200" b="1" dirty="0">
            <a:solidFill>
              <a:schemeClr val="bg2"/>
            </a:solidFill>
          </a:endParaRPr>
        </a:p>
      </dgm:t>
    </dgm:pt>
    <dgm:pt modelId="{7C23BCF9-4210-4278-AB26-FDAC376C0FFD}" type="parTrans" cxnId="{CC955FC2-FA49-4E20-B360-DE8F0DF7E0F8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776AF042-7233-41C4-8E30-9CF143AD1589}" type="sibTrans" cxnId="{CC955FC2-FA49-4E20-B360-DE8F0DF7E0F8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406D082F-EE12-41D2-8F74-D5EB37CB183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2"/>
              </a:solidFill>
            </a:rPr>
            <a:t>Законы общего применения</a:t>
          </a:r>
        </a:p>
        <a:p>
          <a:r>
            <a:rPr lang="ru-RU" sz="1200" b="1" dirty="0" smtClean="0">
              <a:solidFill>
                <a:schemeClr val="bg2"/>
              </a:solidFill>
            </a:rPr>
            <a:t>(ГК,НК и др.)</a:t>
          </a:r>
          <a:endParaRPr lang="ru-RU" sz="1200" b="1" dirty="0">
            <a:solidFill>
              <a:schemeClr val="bg2"/>
            </a:solidFill>
          </a:endParaRPr>
        </a:p>
      </dgm:t>
    </dgm:pt>
    <dgm:pt modelId="{915E2C04-B615-4C21-8AF9-25A1079821DF}" type="parTrans" cxnId="{F5488D0E-581F-4F1D-88A3-FA4C6DE0C3F1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213DD322-E0BE-48F3-935B-91F5423E67BE}" type="sibTrans" cxnId="{F5488D0E-581F-4F1D-88A3-FA4C6DE0C3F1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2BE2C761-700B-48B1-89BA-6CA0637C6E9A}">
      <dgm:prSet custT="1"/>
      <dgm:spPr>
        <a:solidFill>
          <a:srgbClr val="FF7C80"/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+mj-lt"/>
            </a:rPr>
            <a:t>Специальные законы по </a:t>
          </a:r>
          <a:r>
            <a:rPr lang="ru-RU" sz="1400" dirty="0" err="1" smtClean="0">
              <a:solidFill>
                <a:srgbClr val="002060"/>
              </a:solidFill>
              <a:latin typeface="+mj-lt"/>
            </a:rPr>
            <a:t>направленим</a:t>
          </a:r>
          <a:endParaRPr lang="ru-RU" sz="1400" dirty="0">
            <a:solidFill>
              <a:srgbClr val="002060"/>
            </a:solidFill>
            <a:latin typeface="+mj-lt"/>
          </a:endParaRPr>
        </a:p>
      </dgm:t>
    </dgm:pt>
    <dgm:pt modelId="{75DD6609-36ED-4C8C-9217-BFCA937B2101}" type="parTrans" cxnId="{2D590120-5C44-46F4-9BEE-415131CE57F7}">
      <dgm:prSet/>
      <dgm:spPr>
        <a:ln w="22225" cmpd="sng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E1D81392-E86D-425C-BEB2-9BDD1D36F50B}" type="sibTrans" cxnId="{2D590120-5C44-46F4-9BEE-415131CE57F7}">
      <dgm:prSet/>
      <dgm:spPr/>
      <dgm:t>
        <a:bodyPr/>
        <a:lstStyle/>
        <a:p>
          <a:endParaRPr lang="ru-RU"/>
        </a:p>
      </dgm:t>
    </dgm:pt>
    <dgm:pt modelId="{D163D288-F42B-4F79-B3B3-19EA45BF2BD6}" type="pres">
      <dgm:prSet presAssocID="{FD48E26F-32FF-4956-97C0-75D00EE810B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3225F-B174-4960-B148-CF2E5ABF0695}" type="pres">
      <dgm:prSet presAssocID="{FD48E26F-32FF-4956-97C0-75D00EE810B1}" presName="hierFlow" presStyleCnt="0"/>
      <dgm:spPr/>
    </dgm:pt>
    <dgm:pt modelId="{DF17BD70-F138-45AD-B2FA-32653E8E706C}" type="pres">
      <dgm:prSet presAssocID="{FD48E26F-32FF-4956-97C0-75D00EE810B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041E4E0-AD1D-41B2-9C18-77A4F1BFEB75}" type="pres">
      <dgm:prSet presAssocID="{2DB8C02E-9604-4CC6-8726-E9FE6FA421C1}" presName="Name14" presStyleCnt="0"/>
      <dgm:spPr/>
    </dgm:pt>
    <dgm:pt modelId="{1C954F9F-D80A-4A7B-8EFB-46A2378E9F0E}" type="pres">
      <dgm:prSet presAssocID="{2DB8C02E-9604-4CC6-8726-E9FE6FA421C1}" presName="level1Shape" presStyleLbl="node0" presStyleIdx="0" presStyleCnt="1" custScaleX="168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77461-6D17-44EF-AB53-56CEFAA61868}" type="pres">
      <dgm:prSet presAssocID="{2DB8C02E-9604-4CC6-8726-E9FE6FA421C1}" presName="hierChild2" presStyleCnt="0"/>
      <dgm:spPr/>
    </dgm:pt>
    <dgm:pt modelId="{BAA32A0B-BC8F-493A-881A-9D1EBA0446C8}" type="pres">
      <dgm:prSet presAssocID="{12A957AC-ED9A-4D47-94A6-EE26772F72F4}" presName="Name19" presStyleLbl="parChTrans1D2" presStyleIdx="0" presStyleCnt="2"/>
      <dgm:spPr/>
      <dgm:t>
        <a:bodyPr/>
        <a:lstStyle/>
        <a:p>
          <a:endParaRPr lang="ru-RU"/>
        </a:p>
      </dgm:t>
    </dgm:pt>
    <dgm:pt modelId="{F77E47F3-A656-4124-9D0B-2FAEFF30B66C}" type="pres">
      <dgm:prSet presAssocID="{8EBF58B4-4CC3-42E5-8E5D-CE170328C81D}" presName="Name21" presStyleCnt="0"/>
      <dgm:spPr/>
    </dgm:pt>
    <dgm:pt modelId="{BA8E2643-BB46-44EC-9339-81C46D37A510}" type="pres">
      <dgm:prSet presAssocID="{8EBF58B4-4CC3-42E5-8E5D-CE170328C81D}" presName="level2Shape" presStyleLbl="node2" presStyleIdx="0" presStyleCnt="2" custScaleX="130000"/>
      <dgm:spPr/>
      <dgm:t>
        <a:bodyPr/>
        <a:lstStyle/>
        <a:p>
          <a:endParaRPr lang="ru-RU"/>
        </a:p>
      </dgm:t>
    </dgm:pt>
    <dgm:pt modelId="{674FA581-3727-4EDA-B455-5CD7916C70AE}" type="pres">
      <dgm:prSet presAssocID="{8EBF58B4-4CC3-42E5-8E5D-CE170328C81D}" presName="hierChild3" presStyleCnt="0"/>
      <dgm:spPr/>
    </dgm:pt>
    <dgm:pt modelId="{16705F29-1E6D-4A0F-BD3F-C645799C7D3E}" type="pres">
      <dgm:prSet presAssocID="{38DBEAC1-4874-48AE-B36D-6E1A30955A8D}" presName="Name19" presStyleLbl="parChTrans1D3" presStyleIdx="0" presStyleCnt="3"/>
      <dgm:spPr/>
      <dgm:t>
        <a:bodyPr/>
        <a:lstStyle/>
        <a:p>
          <a:endParaRPr lang="ru-RU"/>
        </a:p>
      </dgm:t>
    </dgm:pt>
    <dgm:pt modelId="{7C7E505B-5C9D-4CEB-AAD2-1366FF89895A}" type="pres">
      <dgm:prSet presAssocID="{54B9BC99-1634-4D69-8979-1DE431352D6C}" presName="Name21" presStyleCnt="0"/>
      <dgm:spPr/>
    </dgm:pt>
    <dgm:pt modelId="{BA047588-30DB-4700-92F7-EDD1A06037C4}" type="pres">
      <dgm:prSet presAssocID="{54B9BC99-1634-4D69-8979-1DE431352D6C}" presName="level2Shape" presStyleLbl="node3" presStyleIdx="0" presStyleCnt="3" custScaleX="122144" custLinFactNeighborX="-13951"/>
      <dgm:spPr/>
      <dgm:t>
        <a:bodyPr/>
        <a:lstStyle/>
        <a:p>
          <a:endParaRPr lang="ru-RU"/>
        </a:p>
      </dgm:t>
    </dgm:pt>
    <dgm:pt modelId="{AEEEBAC8-5EB8-40C7-AA8C-B184F30D27D0}" type="pres">
      <dgm:prSet presAssocID="{54B9BC99-1634-4D69-8979-1DE431352D6C}" presName="hierChild3" presStyleCnt="0"/>
      <dgm:spPr/>
    </dgm:pt>
    <dgm:pt modelId="{29F6D634-2610-4E26-A410-63A81795D669}" type="pres">
      <dgm:prSet presAssocID="{75DD6609-36ED-4C8C-9217-BFCA937B2101}" presName="Name19" presStyleLbl="parChTrans1D3" presStyleIdx="1" presStyleCnt="3"/>
      <dgm:spPr/>
      <dgm:t>
        <a:bodyPr/>
        <a:lstStyle/>
        <a:p>
          <a:endParaRPr lang="ru-RU"/>
        </a:p>
      </dgm:t>
    </dgm:pt>
    <dgm:pt modelId="{81423DE3-A083-4772-9F62-C288002AD7BE}" type="pres">
      <dgm:prSet presAssocID="{2BE2C761-700B-48B1-89BA-6CA0637C6E9A}" presName="Name21" presStyleCnt="0"/>
      <dgm:spPr/>
    </dgm:pt>
    <dgm:pt modelId="{DC25FC94-5A63-46D4-AC77-9CE1CBDD9FB9}" type="pres">
      <dgm:prSet presAssocID="{2BE2C761-700B-48B1-89BA-6CA0637C6E9A}" presName="level2Shape" presStyleLbl="node3" presStyleIdx="1" presStyleCnt="3" custLinFactNeighborX="7079" custLinFactNeighborY="2252"/>
      <dgm:spPr/>
      <dgm:t>
        <a:bodyPr/>
        <a:lstStyle/>
        <a:p>
          <a:endParaRPr lang="ru-RU"/>
        </a:p>
      </dgm:t>
    </dgm:pt>
    <dgm:pt modelId="{D74B00B2-8FCF-47BA-A48D-E64FEC4BA4BE}" type="pres">
      <dgm:prSet presAssocID="{2BE2C761-700B-48B1-89BA-6CA0637C6E9A}" presName="hierChild3" presStyleCnt="0"/>
      <dgm:spPr/>
    </dgm:pt>
    <dgm:pt modelId="{C92550DD-4F7B-44F4-B34B-1FC2924E915D}" type="pres">
      <dgm:prSet presAssocID="{7C23BCF9-4210-4278-AB26-FDAC376C0FFD}" presName="Name19" presStyleLbl="parChTrans1D3" presStyleIdx="2" presStyleCnt="3"/>
      <dgm:spPr/>
      <dgm:t>
        <a:bodyPr/>
        <a:lstStyle/>
        <a:p>
          <a:endParaRPr lang="ru-RU"/>
        </a:p>
      </dgm:t>
    </dgm:pt>
    <dgm:pt modelId="{82B65868-3A2B-4162-94B1-518B99446949}" type="pres">
      <dgm:prSet presAssocID="{54CEAF86-6AC8-434D-BB3D-0B7BABBA8D2A}" presName="Name21" presStyleCnt="0"/>
      <dgm:spPr/>
    </dgm:pt>
    <dgm:pt modelId="{39262858-E8C3-4964-AEAF-9C1016AB5FDE}" type="pres">
      <dgm:prSet presAssocID="{54CEAF86-6AC8-434D-BB3D-0B7BABBA8D2A}" presName="level2Shape" presStyleLbl="node3" presStyleIdx="2" presStyleCnt="3" custScaleX="161615" custLinFactNeighborX="65007" custLinFactNeighborY="13"/>
      <dgm:spPr/>
      <dgm:t>
        <a:bodyPr/>
        <a:lstStyle/>
        <a:p>
          <a:endParaRPr lang="ru-RU"/>
        </a:p>
      </dgm:t>
    </dgm:pt>
    <dgm:pt modelId="{68FB0316-17C3-4A9E-A317-4F0EFC485F8C}" type="pres">
      <dgm:prSet presAssocID="{54CEAF86-6AC8-434D-BB3D-0B7BABBA8D2A}" presName="hierChild3" presStyleCnt="0"/>
      <dgm:spPr/>
    </dgm:pt>
    <dgm:pt modelId="{7CD28A25-F13B-44D7-94B4-CBB7FD46C5D5}" type="pres">
      <dgm:prSet presAssocID="{915E2C04-B615-4C21-8AF9-25A1079821DF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9E28330-9C0B-4C25-86BF-4863627EADF1}" type="pres">
      <dgm:prSet presAssocID="{406D082F-EE12-41D2-8F74-D5EB37CB183F}" presName="Name21" presStyleCnt="0"/>
      <dgm:spPr/>
    </dgm:pt>
    <dgm:pt modelId="{CDCDDC7B-FE9B-40D2-ABE4-DA65F43926CE}" type="pres">
      <dgm:prSet presAssocID="{406D082F-EE12-41D2-8F74-D5EB37CB183F}" presName="level2Shape" presStyleLbl="node2" presStyleIdx="1" presStyleCnt="2"/>
      <dgm:spPr/>
      <dgm:t>
        <a:bodyPr/>
        <a:lstStyle/>
        <a:p>
          <a:endParaRPr lang="ru-RU"/>
        </a:p>
      </dgm:t>
    </dgm:pt>
    <dgm:pt modelId="{7EEE344C-B232-44AA-B0C3-9F3E93CB77D8}" type="pres">
      <dgm:prSet presAssocID="{406D082F-EE12-41D2-8F74-D5EB37CB183F}" presName="hierChild3" presStyleCnt="0"/>
      <dgm:spPr/>
    </dgm:pt>
    <dgm:pt modelId="{2B88F4B9-8917-436F-A536-36A4D521F1D2}" type="pres">
      <dgm:prSet presAssocID="{FD48E26F-32FF-4956-97C0-75D00EE810B1}" presName="bgShapesFlow" presStyleCnt="0"/>
      <dgm:spPr/>
    </dgm:pt>
  </dgm:ptLst>
  <dgm:cxnLst>
    <dgm:cxn modelId="{D2F18B8D-D320-4A35-964F-05BC484DE164}" type="presOf" srcId="{FD48E26F-32FF-4956-97C0-75D00EE810B1}" destId="{D163D288-F42B-4F79-B3B3-19EA45BF2BD6}" srcOrd="0" destOrd="0" presId="urn:microsoft.com/office/officeart/2005/8/layout/hierarchy6"/>
    <dgm:cxn modelId="{58E05F87-CE2A-4309-AA1A-61DD9B96C2C3}" type="presOf" srcId="{2DB8C02E-9604-4CC6-8726-E9FE6FA421C1}" destId="{1C954F9F-D80A-4A7B-8EFB-46A2378E9F0E}" srcOrd="0" destOrd="0" presId="urn:microsoft.com/office/officeart/2005/8/layout/hierarchy6"/>
    <dgm:cxn modelId="{27F907A6-A736-405C-8C78-E6D636EE28A7}" type="presOf" srcId="{54CEAF86-6AC8-434D-BB3D-0B7BABBA8D2A}" destId="{39262858-E8C3-4964-AEAF-9C1016AB5FDE}" srcOrd="0" destOrd="0" presId="urn:microsoft.com/office/officeart/2005/8/layout/hierarchy6"/>
    <dgm:cxn modelId="{2E2C3C8C-01E8-471A-8A60-232C5A7FA3FA}" type="presOf" srcId="{406D082F-EE12-41D2-8F74-D5EB37CB183F}" destId="{CDCDDC7B-FE9B-40D2-ABE4-DA65F43926CE}" srcOrd="0" destOrd="0" presId="urn:microsoft.com/office/officeart/2005/8/layout/hierarchy6"/>
    <dgm:cxn modelId="{0DB4D2D4-B8CB-44B7-A10C-CEE25EAB15A0}" srcId="{2DB8C02E-9604-4CC6-8726-E9FE6FA421C1}" destId="{8EBF58B4-4CC3-42E5-8E5D-CE170328C81D}" srcOrd="0" destOrd="0" parTransId="{12A957AC-ED9A-4D47-94A6-EE26772F72F4}" sibTransId="{9B015674-65C8-4489-AE93-6280951B87ED}"/>
    <dgm:cxn modelId="{77094588-0982-46CB-BEB7-E17E556B2253}" srcId="{8EBF58B4-4CC3-42E5-8E5D-CE170328C81D}" destId="{54B9BC99-1634-4D69-8979-1DE431352D6C}" srcOrd="0" destOrd="0" parTransId="{38DBEAC1-4874-48AE-B36D-6E1A30955A8D}" sibTransId="{053DD6A4-7153-4E42-9FC0-F207A69B31BE}"/>
    <dgm:cxn modelId="{6CB909F8-99A4-47C2-BD3F-EE21959A3F62}" srcId="{FD48E26F-32FF-4956-97C0-75D00EE810B1}" destId="{2DB8C02E-9604-4CC6-8726-E9FE6FA421C1}" srcOrd="0" destOrd="0" parTransId="{03EC1086-239C-4380-AEF7-8702D617919C}" sibTransId="{29EFC369-639E-4341-A236-9147001474A5}"/>
    <dgm:cxn modelId="{2AF57506-959D-4B42-B529-988824FA12AB}" type="presOf" srcId="{2BE2C761-700B-48B1-89BA-6CA0637C6E9A}" destId="{DC25FC94-5A63-46D4-AC77-9CE1CBDD9FB9}" srcOrd="0" destOrd="0" presId="urn:microsoft.com/office/officeart/2005/8/layout/hierarchy6"/>
    <dgm:cxn modelId="{2D590120-5C44-46F4-9BEE-415131CE57F7}" srcId="{8EBF58B4-4CC3-42E5-8E5D-CE170328C81D}" destId="{2BE2C761-700B-48B1-89BA-6CA0637C6E9A}" srcOrd="1" destOrd="0" parTransId="{75DD6609-36ED-4C8C-9217-BFCA937B2101}" sibTransId="{E1D81392-E86D-425C-BEB2-9BDD1D36F50B}"/>
    <dgm:cxn modelId="{307CA586-FD6B-4DBA-AF5C-B9E26176B720}" type="presOf" srcId="{915E2C04-B615-4C21-8AF9-25A1079821DF}" destId="{7CD28A25-F13B-44D7-94B4-CBB7FD46C5D5}" srcOrd="0" destOrd="0" presId="urn:microsoft.com/office/officeart/2005/8/layout/hierarchy6"/>
    <dgm:cxn modelId="{B7FB10AF-481B-4351-8043-8D8E5B1CC4C4}" type="presOf" srcId="{54B9BC99-1634-4D69-8979-1DE431352D6C}" destId="{BA047588-30DB-4700-92F7-EDD1A06037C4}" srcOrd="0" destOrd="0" presId="urn:microsoft.com/office/officeart/2005/8/layout/hierarchy6"/>
    <dgm:cxn modelId="{44ABA886-CF4B-4489-BC85-CE4061A2A111}" type="presOf" srcId="{7C23BCF9-4210-4278-AB26-FDAC376C0FFD}" destId="{C92550DD-4F7B-44F4-B34B-1FC2924E915D}" srcOrd="0" destOrd="0" presId="urn:microsoft.com/office/officeart/2005/8/layout/hierarchy6"/>
    <dgm:cxn modelId="{252FFE9D-9B9C-4CCF-AD8B-98CC11E1B045}" type="presOf" srcId="{38DBEAC1-4874-48AE-B36D-6E1A30955A8D}" destId="{16705F29-1E6D-4A0F-BD3F-C645799C7D3E}" srcOrd="0" destOrd="0" presId="urn:microsoft.com/office/officeart/2005/8/layout/hierarchy6"/>
    <dgm:cxn modelId="{1E66A931-1DFE-4DB8-93E0-004DAEC2CF36}" type="presOf" srcId="{12A957AC-ED9A-4D47-94A6-EE26772F72F4}" destId="{BAA32A0B-BC8F-493A-881A-9D1EBA0446C8}" srcOrd="0" destOrd="0" presId="urn:microsoft.com/office/officeart/2005/8/layout/hierarchy6"/>
    <dgm:cxn modelId="{CC955FC2-FA49-4E20-B360-DE8F0DF7E0F8}" srcId="{8EBF58B4-4CC3-42E5-8E5D-CE170328C81D}" destId="{54CEAF86-6AC8-434D-BB3D-0B7BABBA8D2A}" srcOrd="2" destOrd="0" parTransId="{7C23BCF9-4210-4278-AB26-FDAC376C0FFD}" sibTransId="{776AF042-7233-41C4-8E30-9CF143AD1589}"/>
    <dgm:cxn modelId="{5CAAE993-8553-4E7C-8F02-4BA90607CA3B}" type="presOf" srcId="{8EBF58B4-4CC3-42E5-8E5D-CE170328C81D}" destId="{BA8E2643-BB46-44EC-9339-81C46D37A510}" srcOrd="0" destOrd="0" presId="urn:microsoft.com/office/officeart/2005/8/layout/hierarchy6"/>
    <dgm:cxn modelId="{F5488D0E-581F-4F1D-88A3-FA4C6DE0C3F1}" srcId="{2DB8C02E-9604-4CC6-8726-E9FE6FA421C1}" destId="{406D082F-EE12-41D2-8F74-D5EB37CB183F}" srcOrd="1" destOrd="0" parTransId="{915E2C04-B615-4C21-8AF9-25A1079821DF}" sibTransId="{213DD322-E0BE-48F3-935B-91F5423E67BE}"/>
    <dgm:cxn modelId="{347DCF0C-A2A2-48F9-A5B8-72C09F93FEF8}" type="presOf" srcId="{75DD6609-36ED-4C8C-9217-BFCA937B2101}" destId="{29F6D634-2610-4E26-A410-63A81795D669}" srcOrd="0" destOrd="0" presId="urn:microsoft.com/office/officeart/2005/8/layout/hierarchy6"/>
    <dgm:cxn modelId="{92972E8B-F217-4AB0-98A7-7F7C23C7D9CA}" type="presParOf" srcId="{D163D288-F42B-4F79-B3B3-19EA45BF2BD6}" destId="{3713225F-B174-4960-B148-CF2E5ABF0695}" srcOrd="0" destOrd="0" presId="urn:microsoft.com/office/officeart/2005/8/layout/hierarchy6"/>
    <dgm:cxn modelId="{79057FD4-372E-48F9-8202-0CD16914A31E}" type="presParOf" srcId="{3713225F-B174-4960-B148-CF2E5ABF0695}" destId="{DF17BD70-F138-45AD-B2FA-32653E8E706C}" srcOrd="0" destOrd="0" presId="urn:microsoft.com/office/officeart/2005/8/layout/hierarchy6"/>
    <dgm:cxn modelId="{BBC18535-58EF-4F4C-AAF2-689D2FA953FF}" type="presParOf" srcId="{DF17BD70-F138-45AD-B2FA-32653E8E706C}" destId="{7041E4E0-AD1D-41B2-9C18-77A4F1BFEB75}" srcOrd="0" destOrd="0" presId="urn:microsoft.com/office/officeart/2005/8/layout/hierarchy6"/>
    <dgm:cxn modelId="{DB91459F-3593-45EE-AFD2-DA2D211B6555}" type="presParOf" srcId="{7041E4E0-AD1D-41B2-9C18-77A4F1BFEB75}" destId="{1C954F9F-D80A-4A7B-8EFB-46A2378E9F0E}" srcOrd="0" destOrd="0" presId="urn:microsoft.com/office/officeart/2005/8/layout/hierarchy6"/>
    <dgm:cxn modelId="{DAAF9001-905B-454F-9D3E-00A38E037AE8}" type="presParOf" srcId="{7041E4E0-AD1D-41B2-9C18-77A4F1BFEB75}" destId="{C6877461-6D17-44EF-AB53-56CEFAA61868}" srcOrd="1" destOrd="0" presId="urn:microsoft.com/office/officeart/2005/8/layout/hierarchy6"/>
    <dgm:cxn modelId="{2C490118-DD1B-42A4-8900-B6A983731AB3}" type="presParOf" srcId="{C6877461-6D17-44EF-AB53-56CEFAA61868}" destId="{BAA32A0B-BC8F-493A-881A-9D1EBA0446C8}" srcOrd="0" destOrd="0" presId="urn:microsoft.com/office/officeart/2005/8/layout/hierarchy6"/>
    <dgm:cxn modelId="{EADCC098-3B6D-4C4C-9628-68406EE6EBF1}" type="presParOf" srcId="{C6877461-6D17-44EF-AB53-56CEFAA61868}" destId="{F77E47F3-A656-4124-9D0B-2FAEFF30B66C}" srcOrd="1" destOrd="0" presId="urn:microsoft.com/office/officeart/2005/8/layout/hierarchy6"/>
    <dgm:cxn modelId="{2F286FA4-122D-4911-81DA-9F247A1D5473}" type="presParOf" srcId="{F77E47F3-A656-4124-9D0B-2FAEFF30B66C}" destId="{BA8E2643-BB46-44EC-9339-81C46D37A510}" srcOrd="0" destOrd="0" presId="urn:microsoft.com/office/officeart/2005/8/layout/hierarchy6"/>
    <dgm:cxn modelId="{5BE41A19-181D-4DDB-9EA4-B69F9F7D58CC}" type="presParOf" srcId="{F77E47F3-A656-4124-9D0B-2FAEFF30B66C}" destId="{674FA581-3727-4EDA-B455-5CD7916C70AE}" srcOrd="1" destOrd="0" presId="urn:microsoft.com/office/officeart/2005/8/layout/hierarchy6"/>
    <dgm:cxn modelId="{EB087551-7C73-4F98-B88A-1A175A440502}" type="presParOf" srcId="{674FA581-3727-4EDA-B455-5CD7916C70AE}" destId="{16705F29-1E6D-4A0F-BD3F-C645799C7D3E}" srcOrd="0" destOrd="0" presId="urn:microsoft.com/office/officeart/2005/8/layout/hierarchy6"/>
    <dgm:cxn modelId="{81997B02-5509-492D-876F-D45A096616EB}" type="presParOf" srcId="{674FA581-3727-4EDA-B455-5CD7916C70AE}" destId="{7C7E505B-5C9D-4CEB-AAD2-1366FF89895A}" srcOrd="1" destOrd="0" presId="urn:microsoft.com/office/officeart/2005/8/layout/hierarchy6"/>
    <dgm:cxn modelId="{22BA04BD-330C-400B-9CF5-D66C3ED46784}" type="presParOf" srcId="{7C7E505B-5C9D-4CEB-AAD2-1366FF89895A}" destId="{BA047588-30DB-4700-92F7-EDD1A06037C4}" srcOrd="0" destOrd="0" presId="urn:microsoft.com/office/officeart/2005/8/layout/hierarchy6"/>
    <dgm:cxn modelId="{69579D15-E3BC-4885-BC83-B32B2BCCFCEF}" type="presParOf" srcId="{7C7E505B-5C9D-4CEB-AAD2-1366FF89895A}" destId="{AEEEBAC8-5EB8-40C7-AA8C-B184F30D27D0}" srcOrd="1" destOrd="0" presId="urn:microsoft.com/office/officeart/2005/8/layout/hierarchy6"/>
    <dgm:cxn modelId="{8F2DF19C-DAEE-4EAC-BFE5-C8FE3AC1138D}" type="presParOf" srcId="{674FA581-3727-4EDA-B455-5CD7916C70AE}" destId="{29F6D634-2610-4E26-A410-63A81795D669}" srcOrd="2" destOrd="0" presId="urn:microsoft.com/office/officeart/2005/8/layout/hierarchy6"/>
    <dgm:cxn modelId="{83694548-3A6B-4BD2-8CE5-D2CF124A92E3}" type="presParOf" srcId="{674FA581-3727-4EDA-B455-5CD7916C70AE}" destId="{81423DE3-A083-4772-9F62-C288002AD7BE}" srcOrd="3" destOrd="0" presId="urn:microsoft.com/office/officeart/2005/8/layout/hierarchy6"/>
    <dgm:cxn modelId="{D6C20902-9500-49BF-A742-0A4E65A4D421}" type="presParOf" srcId="{81423DE3-A083-4772-9F62-C288002AD7BE}" destId="{DC25FC94-5A63-46D4-AC77-9CE1CBDD9FB9}" srcOrd="0" destOrd="0" presId="urn:microsoft.com/office/officeart/2005/8/layout/hierarchy6"/>
    <dgm:cxn modelId="{2AE952A3-C6ED-41C4-8268-75BB7B51DC61}" type="presParOf" srcId="{81423DE3-A083-4772-9F62-C288002AD7BE}" destId="{D74B00B2-8FCF-47BA-A48D-E64FEC4BA4BE}" srcOrd="1" destOrd="0" presId="urn:microsoft.com/office/officeart/2005/8/layout/hierarchy6"/>
    <dgm:cxn modelId="{B045227F-35FC-4ED0-BC97-5BCEFD6D45E7}" type="presParOf" srcId="{674FA581-3727-4EDA-B455-5CD7916C70AE}" destId="{C92550DD-4F7B-44F4-B34B-1FC2924E915D}" srcOrd="4" destOrd="0" presId="urn:microsoft.com/office/officeart/2005/8/layout/hierarchy6"/>
    <dgm:cxn modelId="{BE68A094-A4C3-4F8B-98F5-5C84ABEB7995}" type="presParOf" srcId="{674FA581-3727-4EDA-B455-5CD7916C70AE}" destId="{82B65868-3A2B-4162-94B1-518B99446949}" srcOrd="5" destOrd="0" presId="urn:microsoft.com/office/officeart/2005/8/layout/hierarchy6"/>
    <dgm:cxn modelId="{87384F67-8B44-4AE2-9846-BB6B38DAD652}" type="presParOf" srcId="{82B65868-3A2B-4162-94B1-518B99446949}" destId="{39262858-E8C3-4964-AEAF-9C1016AB5FDE}" srcOrd="0" destOrd="0" presId="urn:microsoft.com/office/officeart/2005/8/layout/hierarchy6"/>
    <dgm:cxn modelId="{CBE77696-E743-4752-8F75-E0684DC9E6C1}" type="presParOf" srcId="{82B65868-3A2B-4162-94B1-518B99446949}" destId="{68FB0316-17C3-4A9E-A317-4F0EFC485F8C}" srcOrd="1" destOrd="0" presId="urn:microsoft.com/office/officeart/2005/8/layout/hierarchy6"/>
    <dgm:cxn modelId="{183D3D7C-10CE-4FC7-911E-EA0268BC1707}" type="presParOf" srcId="{C6877461-6D17-44EF-AB53-56CEFAA61868}" destId="{7CD28A25-F13B-44D7-94B4-CBB7FD46C5D5}" srcOrd="2" destOrd="0" presId="urn:microsoft.com/office/officeart/2005/8/layout/hierarchy6"/>
    <dgm:cxn modelId="{4F4EB634-51B2-480E-B914-C103BDF707D0}" type="presParOf" srcId="{C6877461-6D17-44EF-AB53-56CEFAA61868}" destId="{B9E28330-9C0B-4C25-86BF-4863627EADF1}" srcOrd="3" destOrd="0" presId="urn:microsoft.com/office/officeart/2005/8/layout/hierarchy6"/>
    <dgm:cxn modelId="{DBDC923C-0720-4335-8783-53D1522975B4}" type="presParOf" srcId="{B9E28330-9C0B-4C25-86BF-4863627EADF1}" destId="{CDCDDC7B-FE9B-40D2-ABE4-DA65F43926CE}" srcOrd="0" destOrd="0" presId="urn:microsoft.com/office/officeart/2005/8/layout/hierarchy6"/>
    <dgm:cxn modelId="{D343F084-7FAC-40B4-8EAF-27105A074709}" type="presParOf" srcId="{B9E28330-9C0B-4C25-86BF-4863627EADF1}" destId="{7EEE344C-B232-44AA-B0C3-9F3E93CB77D8}" srcOrd="1" destOrd="0" presId="urn:microsoft.com/office/officeart/2005/8/layout/hierarchy6"/>
    <dgm:cxn modelId="{97165711-C867-43A3-8A55-837C66C42389}" type="presParOf" srcId="{D163D288-F42B-4F79-B3B3-19EA45BF2BD6}" destId="{2B88F4B9-8917-436F-A536-36A4D521F1D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56F1C3-B407-4108-B602-CA8D681C8CB9}">
      <dsp:nvSpPr>
        <dsp:cNvPr id="0" name=""/>
        <dsp:cNvSpPr/>
      </dsp:nvSpPr>
      <dsp:spPr>
        <a:xfrm>
          <a:off x="3600450" y="0"/>
          <a:ext cx="1028700" cy="661500"/>
        </a:xfrm>
        <a:prstGeom prst="trapezoid">
          <a:avLst>
            <a:gd name="adj" fmla="val 777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00000"/>
            </a:solidFill>
          </a:endParaRPr>
        </a:p>
      </dsp:txBody>
      <dsp:txXfrm>
        <a:off x="3600450" y="0"/>
        <a:ext cx="1028700" cy="661500"/>
      </dsp:txXfrm>
    </dsp:sp>
    <dsp:sp modelId="{33D0AACB-D47B-4D48-A276-8F0C5C42F42C}">
      <dsp:nvSpPr>
        <dsp:cNvPr id="0" name=""/>
        <dsp:cNvSpPr/>
      </dsp:nvSpPr>
      <dsp:spPr>
        <a:xfrm>
          <a:off x="3086099" y="661500"/>
          <a:ext cx="2057400" cy="661500"/>
        </a:xfrm>
        <a:prstGeom prst="trapezoid">
          <a:avLst>
            <a:gd name="adj" fmla="val 777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Конституция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446145" y="661500"/>
        <a:ext cx="1337310" cy="661500"/>
      </dsp:txXfrm>
    </dsp:sp>
    <dsp:sp modelId="{D6BB9A05-EEA3-4141-80DA-FA5AC13D5FEA}">
      <dsp:nvSpPr>
        <dsp:cNvPr id="0" name=""/>
        <dsp:cNvSpPr/>
      </dsp:nvSpPr>
      <dsp:spPr>
        <a:xfrm>
          <a:off x="2571750" y="1323000"/>
          <a:ext cx="3086099" cy="661500"/>
        </a:xfrm>
        <a:prstGeom prst="trapezoid">
          <a:avLst>
            <a:gd name="adj" fmla="val 777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Конституционные законы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111817" y="1323000"/>
        <a:ext cx="2005965" cy="661500"/>
      </dsp:txXfrm>
    </dsp:sp>
    <dsp:sp modelId="{8B0C9D8B-154D-4170-8B93-833E622E348E}">
      <dsp:nvSpPr>
        <dsp:cNvPr id="0" name=""/>
        <dsp:cNvSpPr/>
      </dsp:nvSpPr>
      <dsp:spPr>
        <a:xfrm>
          <a:off x="2057400" y="1984500"/>
          <a:ext cx="4114800" cy="661500"/>
        </a:xfrm>
        <a:prstGeom prst="trapezoid">
          <a:avLst>
            <a:gd name="adj" fmla="val 777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Кодексы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2777489" y="1984500"/>
        <a:ext cx="2674620" cy="661500"/>
      </dsp:txXfrm>
    </dsp:sp>
    <dsp:sp modelId="{DDA4EE0F-291F-4368-A4AB-F207B1493487}">
      <dsp:nvSpPr>
        <dsp:cNvPr id="0" name=""/>
        <dsp:cNvSpPr/>
      </dsp:nvSpPr>
      <dsp:spPr>
        <a:xfrm>
          <a:off x="1543049" y="2646000"/>
          <a:ext cx="5143500" cy="661500"/>
        </a:xfrm>
        <a:prstGeom prst="trapezoid">
          <a:avLst>
            <a:gd name="adj" fmla="val 777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0000"/>
              </a:solidFill>
            </a:rPr>
            <a:t>Федеральные законы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2443162" y="2646000"/>
        <a:ext cx="3343275" cy="661500"/>
      </dsp:txXfrm>
    </dsp:sp>
    <dsp:sp modelId="{F636238D-CBBC-4D1C-BB71-AA8C738C93ED}">
      <dsp:nvSpPr>
        <dsp:cNvPr id="0" name=""/>
        <dsp:cNvSpPr/>
      </dsp:nvSpPr>
      <dsp:spPr>
        <a:xfrm>
          <a:off x="1028700" y="3307500"/>
          <a:ext cx="6172199" cy="661500"/>
        </a:xfrm>
        <a:prstGeom prst="trapezoid">
          <a:avLst>
            <a:gd name="adj" fmla="val 777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0000"/>
              </a:solidFill>
            </a:rPr>
            <a:t>Указы Президента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2108834" y="3307500"/>
        <a:ext cx="4011930" cy="661500"/>
      </dsp:txXfrm>
    </dsp:sp>
    <dsp:sp modelId="{8978E452-5994-4D6D-B9EA-B31D15332E8F}">
      <dsp:nvSpPr>
        <dsp:cNvPr id="0" name=""/>
        <dsp:cNvSpPr/>
      </dsp:nvSpPr>
      <dsp:spPr>
        <a:xfrm>
          <a:off x="514349" y="3969000"/>
          <a:ext cx="7200900" cy="661500"/>
        </a:xfrm>
        <a:prstGeom prst="trapezoid">
          <a:avLst>
            <a:gd name="adj" fmla="val 777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0000"/>
              </a:solidFill>
            </a:rPr>
            <a:t>Постановления Правительства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1774507" y="3969000"/>
        <a:ext cx="4680585" cy="661500"/>
      </dsp:txXfrm>
    </dsp:sp>
    <dsp:sp modelId="{6228F792-C68A-4090-B746-6302F779B18A}">
      <dsp:nvSpPr>
        <dsp:cNvPr id="0" name=""/>
        <dsp:cNvSpPr/>
      </dsp:nvSpPr>
      <dsp:spPr>
        <a:xfrm>
          <a:off x="0" y="4630500"/>
          <a:ext cx="8229600" cy="661500"/>
        </a:xfrm>
        <a:prstGeom prst="trapezoid">
          <a:avLst>
            <a:gd name="adj" fmla="val 777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0000"/>
              </a:solidFill>
            </a:rPr>
            <a:t>Документы ведомств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1440179" y="4630500"/>
        <a:ext cx="5349240" cy="6615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54F9F-D80A-4A7B-8EFB-46A2378E9F0E}">
      <dsp:nvSpPr>
        <dsp:cNvPr id="0" name=""/>
        <dsp:cNvSpPr/>
      </dsp:nvSpPr>
      <dsp:spPr>
        <a:xfrm>
          <a:off x="3200354" y="410139"/>
          <a:ext cx="2668462" cy="1053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</a:rPr>
            <a:t>Законодательство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</a:rPr>
            <a:t>Российской Федерации </a:t>
          </a:r>
          <a:endParaRPr lang="ru-RU" sz="1400" b="1" kern="1200" dirty="0">
            <a:solidFill>
              <a:schemeClr val="bg2"/>
            </a:solidFill>
          </a:endParaRPr>
        </a:p>
      </dsp:txBody>
      <dsp:txXfrm>
        <a:off x="3200354" y="410139"/>
        <a:ext cx="2668462" cy="1053751"/>
      </dsp:txXfrm>
    </dsp:sp>
    <dsp:sp modelId="{BAA32A0B-BC8F-493A-881A-9D1EBA0446C8}">
      <dsp:nvSpPr>
        <dsp:cNvPr id="0" name=""/>
        <dsp:cNvSpPr/>
      </dsp:nvSpPr>
      <dsp:spPr>
        <a:xfrm>
          <a:off x="3507178" y="1463891"/>
          <a:ext cx="1027407" cy="421500"/>
        </a:xfrm>
        <a:custGeom>
          <a:avLst/>
          <a:gdLst/>
          <a:ahLst/>
          <a:cxnLst/>
          <a:rect l="0" t="0" r="0" b="0"/>
          <a:pathLst>
            <a:path>
              <a:moveTo>
                <a:pt x="1027407" y="0"/>
              </a:moveTo>
              <a:lnTo>
                <a:pt x="1027407" y="210750"/>
              </a:lnTo>
              <a:lnTo>
                <a:pt x="0" y="210750"/>
              </a:lnTo>
              <a:lnTo>
                <a:pt x="0" y="421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E2643-BB46-44EC-9339-81C46D37A510}">
      <dsp:nvSpPr>
        <dsp:cNvPr id="0" name=""/>
        <dsp:cNvSpPr/>
      </dsp:nvSpPr>
      <dsp:spPr>
        <a:xfrm>
          <a:off x="2479770" y="1885392"/>
          <a:ext cx="2054815" cy="1053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Специальное законодательство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2479770" y="1885392"/>
        <a:ext cx="2054815" cy="1053751"/>
      </dsp:txXfrm>
    </dsp:sp>
    <dsp:sp modelId="{16705F29-1E6D-4A0F-BD3F-C645799C7D3E}">
      <dsp:nvSpPr>
        <dsp:cNvPr id="0" name=""/>
        <dsp:cNvSpPr/>
      </dsp:nvSpPr>
      <dsp:spPr>
        <a:xfrm>
          <a:off x="965320" y="2939143"/>
          <a:ext cx="2541857" cy="421500"/>
        </a:xfrm>
        <a:custGeom>
          <a:avLst/>
          <a:gdLst/>
          <a:ahLst/>
          <a:cxnLst/>
          <a:rect l="0" t="0" r="0" b="0"/>
          <a:pathLst>
            <a:path>
              <a:moveTo>
                <a:pt x="2541857" y="0"/>
              </a:moveTo>
              <a:lnTo>
                <a:pt x="2541857" y="210750"/>
              </a:lnTo>
              <a:lnTo>
                <a:pt x="0" y="210750"/>
              </a:lnTo>
              <a:lnTo>
                <a:pt x="0" y="4215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47588-30DB-4700-92F7-EDD1A06037C4}">
      <dsp:nvSpPr>
        <dsp:cNvPr id="0" name=""/>
        <dsp:cNvSpPr/>
      </dsp:nvSpPr>
      <dsp:spPr>
        <a:xfrm>
          <a:off x="0" y="3360644"/>
          <a:ext cx="1930641" cy="1053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/>
              </a:solidFill>
            </a:rPr>
            <a:t>Закон о космической деятельности</a:t>
          </a:r>
          <a:endParaRPr lang="ru-RU" sz="1600" b="1" kern="1200" dirty="0">
            <a:solidFill>
              <a:schemeClr val="bg2"/>
            </a:solidFill>
          </a:endParaRPr>
        </a:p>
      </dsp:txBody>
      <dsp:txXfrm>
        <a:off x="0" y="3360644"/>
        <a:ext cx="1930641" cy="1053751"/>
      </dsp:txXfrm>
    </dsp:sp>
    <dsp:sp modelId="{29F6D634-2610-4E26-A410-63A81795D669}">
      <dsp:nvSpPr>
        <dsp:cNvPr id="0" name=""/>
        <dsp:cNvSpPr/>
      </dsp:nvSpPr>
      <dsp:spPr>
        <a:xfrm>
          <a:off x="3307125" y="2939143"/>
          <a:ext cx="200052" cy="445231"/>
        </a:xfrm>
        <a:custGeom>
          <a:avLst/>
          <a:gdLst/>
          <a:ahLst/>
          <a:cxnLst/>
          <a:rect l="0" t="0" r="0" b="0"/>
          <a:pathLst>
            <a:path>
              <a:moveTo>
                <a:pt x="200052" y="0"/>
              </a:moveTo>
              <a:lnTo>
                <a:pt x="200052" y="222615"/>
              </a:lnTo>
              <a:lnTo>
                <a:pt x="0" y="222615"/>
              </a:lnTo>
              <a:lnTo>
                <a:pt x="0" y="445231"/>
              </a:lnTo>
            </a:path>
          </a:pathLst>
        </a:custGeom>
        <a:noFill/>
        <a:ln w="2222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5FC94-5A63-46D4-AC77-9CE1CBDD9FB9}">
      <dsp:nvSpPr>
        <dsp:cNvPr id="0" name=""/>
        <dsp:cNvSpPr/>
      </dsp:nvSpPr>
      <dsp:spPr>
        <a:xfrm>
          <a:off x="2516812" y="3384375"/>
          <a:ext cx="1580627" cy="1053751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+mj-lt"/>
            </a:rPr>
            <a:t>Специальные законы по </a:t>
          </a:r>
          <a:r>
            <a:rPr lang="ru-RU" sz="1400" kern="1200" dirty="0" err="1" smtClean="0">
              <a:solidFill>
                <a:srgbClr val="002060"/>
              </a:solidFill>
              <a:latin typeface="+mj-lt"/>
            </a:rPr>
            <a:t>направленим</a:t>
          </a:r>
          <a:endParaRPr lang="ru-RU" sz="1400" kern="1200" dirty="0">
            <a:solidFill>
              <a:srgbClr val="002060"/>
            </a:solidFill>
            <a:latin typeface="+mj-lt"/>
          </a:endParaRPr>
        </a:p>
      </dsp:txBody>
      <dsp:txXfrm>
        <a:off x="2516812" y="3384375"/>
        <a:ext cx="1580627" cy="1053751"/>
      </dsp:txXfrm>
    </dsp:sp>
    <dsp:sp modelId="{C92550DD-4F7B-44F4-B34B-1FC2924E915D}">
      <dsp:nvSpPr>
        <dsp:cNvPr id="0" name=""/>
        <dsp:cNvSpPr/>
      </dsp:nvSpPr>
      <dsp:spPr>
        <a:xfrm>
          <a:off x="3507178" y="2939143"/>
          <a:ext cx="2229912" cy="421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18"/>
              </a:lnTo>
              <a:lnTo>
                <a:pt x="2229912" y="210818"/>
              </a:lnTo>
              <a:lnTo>
                <a:pt x="2229912" y="421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62858-E8C3-4964-AEAF-9C1016AB5FDE}">
      <dsp:nvSpPr>
        <dsp:cNvPr id="0" name=""/>
        <dsp:cNvSpPr/>
      </dsp:nvSpPr>
      <dsp:spPr>
        <a:xfrm>
          <a:off x="4459824" y="3360781"/>
          <a:ext cx="2554531" cy="1053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Нормы регулирующие использование результатов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космической деятельности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4459824" y="3360781"/>
        <a:ext cx="2554531" cy="1053751"/>
      </dsp:txXfrm>
    </dsp:sp>
    <dsp:sp modelId="{7CD28A25-F13B-44D7-94B4-CBB7FD46C5D5}">
      <dsp:nvSpPr>
        <dsp:cNvPr id="0" name=""/>
        <dsp:cNvSpPr/>
      </dsp:nvSpPr>
      <dsp:spPr>
        <a:xfrm>
          <a:off x="4534585" y="1463891"/>
          <a:ext cx="1264502" cy="421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50"/>
              </a:lnTo>
              <a:lnTo>
                <a:pt x="1264502" y="210750"/>
              </a:lnTo>
              <a:lnTo>
                <a:pt x="1264502" y="421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DDC7B-FE9B-40D2-ABE4-DA65F43926CE}">
      <dsp:nvSpPr>
        <dsp:cNvPr id="0" name=""/>
        <dsp:cNvSpPr/>
      </dsp:nvSpPr>
      <dsp:spPr>
        <a:xfrm>
          <a:off x="5008774" y="1885392"/>
          <a:ext cx="1580627" cy="1053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Законы общего применения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(ГК,НК и др.)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5008774" y="1885392"/>
        <a:ext cx="1580627" cy="1053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0A0AE-E56D-4D46-87B4-09F489AC8C99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AC930-58CB-4C1B-BC8D-05835255C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40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 smtClean="0"/>
              <a:t>Предприниматель в недоумении – надо получать лицензию или нет?</a:t>
            </a:r>
          </a:p>
          <a:p>
            <a:pPr algn="ctr"/>
            <a:r>
              <a:rPr lang="ru-RU" sz="1200" dirty="0" smtClean="0"/>
              <a:t>Идет к чиновнику. А чиновнику норма позволяет решить как угодно.</a:t>
            </a:r>
          </a:p>
          <a:p>
            <a:pPr algn="ctr"/>
            <a:r>
              <a:rPr lang="ru-RU" sz="1200" dirty="0" smtClean="0"/>
              <a:t>Более того, он может и менять свое решение по своему усмотрению.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F57B-8E41-4C74-B974-413B839294E1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42D9-2454-4991-AFC4-967B2DA27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6E98-3364-4458-A7FB-6FA8F60C6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5BB6-93A5-40E0-99C5-25623DC84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F99D-8278-4270-8DEB-002556898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ECF4-127C-4500-A4D2-B3851F80D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97961-3BB9-4B3A-B355-ADEAA47FB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38B0-C712-4B16-8E88-6B03BAA7A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6FD2-ECE7-4638-9228-2DC8F1F22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0150-E843-45CF-A06B-B0C05B4B7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E4FA-51DA-429F-A86D-D477DB809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D4FA2-E40D-4C25-8DEA-28A1A4D5C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CC8A1-D258-4F5C-9A18-ED25AB654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94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94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4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A357412-7A06-4E81-9ED8-8530CA9DC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i_mois@mail.r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th-2.narod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393157" y="5429250"/>
            <a:ext cx="4357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FF00"/>
                </a:solidFill>
              </a:rPr>
              <a:t>11.04.2012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3588" y="1654929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Законодательное обеспечение космической деятельности в России</a:t>
            </a:r>
            <a:endParaRPr lang="ru-RU" sz="3200" b="1" dirty="0"/>
          </a:p>
        </p:txBody>
      </p:sp>
      <p:pic>
        <p:nvPicPr>
          <p:cNvPr id="6" name="Picture 7" descr="russi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3956" y="2159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задачи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космического законодательства</a:t>
            </a:r>
            <a:endParaRPr lang="ru-RU" sz="2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7879041" y="1551329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rgbClr val="FFFF00"/>
                </a:solidFill>
              </a:rPr>
              <a:t>T = 0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29.11.90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pic>
        <p:nvPicPr>
          <p:cNvPr id="11" name="Picture 7" descr="SWScan000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4870" y="3356992"/>
            <a:ext cx="2265602" cy="280831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7504" y="2924944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проекте Концепции космической деятельности для СССР были поставлены задачи определить:</a:t>
            </a:r>
          </a:p>
          <a:p>
            <a:endParaRPr lang="ru-RU" b="1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Структурные и экономические отношения в космонавтике</a:t>
            </a:r>
          </a:p>
          <a:p>
            <a:r>
              <a:rPr lang="ru-RU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2. Законодательный статус космонавтики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Характер взаимоотношений общество-космонавтика-власть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Планы и варианты развития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Характер и содержание отношений с мировой космонавтикой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 descr="Рисунок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60121" y="2447801"/>
            <a:ext cx="1352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1520" y="1822024"/>
            <a:ext cx="5832648" cy="814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СССР законодательных норм по космосу не было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Земля же была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безвидна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и пуста, и тьма над бездною, и Дух Божий носился над водою.</a:t>
            </a:r>
            <a:endParaRPr lang="ru-RU" sz="1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Доктрина (СССР): технические требования к законодательной базе</a:t>
            </a:r>
            <a:endParaRPr lang="ru-RU" sz="2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8023057" y="1551329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22.05.91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pic>
        <p:nvPicPr>
          <p:cNvPr id="9" name="Picture 5" descr="Облож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183" y="1513309"/>
            <a:ext cx="2333625" cy="3571875"/>
          </a:xfrm>
          <a:prstGeom prst="rect">
            <a:avLst/>
          </a:prstGeom>
          <a:noFill/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03848" y="1556792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«…реформа в космонавтике, направленная на укрепление самостоятельности организаций, участвующих в космической деятельности, и стимулирование инициативы занятых в космической науке и технике специалистов немыслимы без разработки и принятия космического законодательства.»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275856" y="3806205"/>
            <a:ext cx="5184576" cy="6309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объекты космической политики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 теории и практике)</a:t>
            </a:r>
            <a:endParaRPr lang="ru-RU" sz="16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211960" y="5214752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Законодательное обеспечение космической деятельности</a:t>
            </a:r>
            <a:endParaRPr lang="ru-RU" sz="1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572000" y="5940499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Экономические особенности космической деятельности</a:t>
            </a:r>
            <a:endParaRPr lang="ru-RU" sz="1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851920" y="4566680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государственного управления космической деятельностью</a:t>
            </a:r>
            <a:endParaRPr lang="ru-RU" sz="1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работы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8023057" y="1142081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05.05.92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656" y="1160250"/>
            <a:ext cx="725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августе 1991 г. радикально изменилась система государственного управления, осенью распался СССР, в январе  1992 г. началась экономическая реформа.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656" y="1683470"/>
            <a:ext cx="8793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сентября 1991 г. по февраль 1992 г. основные работы были сосредоточены на системе государственного управления (в рамках Рабочей группы при Правительстве РСФСР). Вопросы законодательного обеспечения были оттеснены на второй план.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92488" y="558924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/>
              <a:t>Цена вопроса 150 000 </a:t>
            </a:r>
            <a:r>
              <a:rPr lang="ru-RU" sz="1100" b="1" dirty="0" err="1" smtClean="0"/>
              <a:t>руб</a:t>
            </a:r>
            <a:r>
              <a:rPr lang="ru-RU" sz="1100" b="1" dirty="0" smtClean="0"/>
              <a:t> = 1200 </a:t>
            </a:r>
            <a:r>
              <a:rPr lang="en-US" sz="1100" b="1" dirty="0" smtClean="0"/>
              <a:t>USD </a:t>
            </a:r>
            <a:r>
              <a:rPr lang="ru-RU" sz="1100" b="1" dirty="0" smtClean="0"/>
              <a:t>на момент начала работы или 362 </a:t>
            </a:r>
            <a:r>
              <a:rPr lang="en-US" sz="1100" b="1" dirty="0" smtClean="0"/>
              <a:t>USD </a:t>
            </a:r>
            <a:r>
              <a:rPr lang="ru-RU" sz="1100" b="1" dirty="0" smtClean="0"/>
              <a:t>на момент ее окончания</a:t>
            </a:r>
          </a:p>
          <a:p>
            <a:r>
              <a:rPr lang="ru-RU" sz="1100" b="1" dirty="0" smtClean="0"/>
              <a:t>(декабрь 1992 г.)</a:t>
            </a:r>
            <a:endParaRPr lang="ru-RU" sz="1100" dirty="0"/>
          </a:p>
        </p:txBody>
      </p:sp>
      <p:pic>
        <p:nvPicPr>
          <p:cNvPr id="14" name="Рисунок 13" descr="Договор с1m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3790159"/>
            <a:ext cx="2088232" cy="2229968"/>
          </a:xfrm>
          <a:prstGeom prst="rect">
            <a:avLst/>
          </a:prstGeom>
        </p:spPr>
      </p:pic>
      <p:pic>
        <p:nvPicPr>
          <p:cNvPr id="20" name="Рисунок 19" descr="Договор с4m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9992" y="3775120"/>
            <a:ext cx="2304256" cy="1556335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51520" y="2636912"/>
            <a:ext cx="8712968" cy="814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мая 1992 был подписан Договор между МКК и ВС РСФСР на «…разработку проекта Закона Российской Федерации о космической деятельности.»</a:t>
            </a:r>
            <a:endParaRPr lang="ru-RU" sz="1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88" y="1270047"/>
            <a:ext cx="49680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Владимир Михайлович </a:t>
            </a:r>
            <a:r>
              <a:rPr lang="ru-RU" b="1" dirty="0" err="1" smtClean="0"/>
              <a:t>Постышев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Иван Михайлович </a:t>
            </a:r>
            <a:r>
              <a:rPr lang="ru-RU" b="1" dirty="0" smtClean="0"/>
              <a:t>Моисеев</a:t>
            </a:r>
          </a:p>
          <a:p>
            <a:endParaRPr lang="ru-RU" b="1" dirty="0" smtClean="0"/>
          </a:p>
          <a:p>
            <a:r>
              <a:rPr lang="ru-RU" dirty="0" smtClean="0"/>
              <a:t>Анатолий Иванович </a:t>
            </a:r>
            <a:r>
              <a:rPr lang="ru-RU" b="1" dirty="0" err="1" smtClean="0"/>
              <a:t>Рудев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Сергей Владимирович </a:t>
            </a:r>
            <a:r>
              <a:rPr lang="ru-RU" b="1" dirty="0" smtClean="0"/>
              <a:t>Кричевский </a:t>
            </a:r>
          </a:p>
          <a:p>
            <a:endParaRPr lang="ru-RU" b="1" dirty="0" smtClean="0"/>
          </a:p>
          <a:p>
            <a:r>
              <a:rPr lang="ru-RU" dirty="0" smtClean="0"/>
              <a:t>Николай Николаевич </a:t>
            </a:r>
            <a:r>
              <a:rPr lang="ru-RU" b="1" dirty="0" err="1" smtClean="0"/>
              <a:t>Фефелов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Анатолий Викторович </a:t>
            </a:r>
            <a:r>
              <a:rPr lang="ru-RU" b="1" dirty="0" smtClean="0"/>
              <a:t>Лапшин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 (ВТК)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91501" y="2896142"/>
            <a:ext cx="59328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91501" y="2305676"/>
            <a:ext cx="442165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91501" y="3486608"/>
            <a:ext cx="67587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91501" y="1715210"/>
            <a:ext cx="61253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91501" y="4077072"/>
            <a:ext cx="641827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91501" y="1124744"/>
            <a:ext cx="800587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4"/>
          <p:cNvSpPr/>
          <p:nvPr/>
        </p:nvSpPr>
        <p:spPr>
          <a:xfrm>
            <a:off x="8023057" y="1142081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05.05.92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71600" y="5004395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Руководитель ВТК: И.Моисеев (формально)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  <a:r>
              <a:rPr lang="ru-RU" sz="1200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В.Постышев</a:t>
            </a: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(фактически)</a:t>
            </a:r>
            <a:endParaRPr lang="ru-RU" sz="1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64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проектом Закона РФ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космической деятельности»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этап)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2573778" y="1052736"/>
            <a:ext cx="415846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5 мая 1992 г. – 3 декабря 1992 г.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1700808"/>
            <a:ext cx="8676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05.05.1992</a:t>
            </a:r>
            <a:r>
              <a:rPr lang="ru-RU" sz="2400" dirty="0" smtClean="0"/>
              <a:t> – Подписание Договора, создание ВТК.</a:t>
            </a:r>
          </a:p>
          <a:p>
            <a:r>
              <a:rPr lang="ru-RU" sz="2400" b="1" dirty="0" smtClean="0"/>
              <a:t>15.05.1992 </a:t>
            </a:r>
            <a:r>
              <a:rPr lang="ru-RU" sz="2400" dirty="0" smtClean="0"/>
              <a:t>– Разработана Концепция Закона</a:t>
            </a:r>
          </a:p>
          <a:p>
            <a:r>
              <a:rPr lang="ru-RU" sz="2400" b="1" dirty="0" smtClean="0"/>
              <a:t>28.05.1992</a:t>
            </a:r>
            <a:r>
              <a:rPr lang="ru-RU" sz="2400" dirty="0" smtClean="0"/>
              <a:t> – Рассылка Концепции</a:t>
            </a:r>
          </a:p>
          <a:p>
            <a:r>
              <a:rPr lang="ru-RU" sz="2400" b="1" dirty="0" smtClean="0"/>
              <a:t>20.07.1992</a:t>
            </a:r>
            <a:r>
              <a:rPr lang="ru-RU" sz="2400" dirty="0" smtClean="0"/>
              <a:t> – Разработан проект Закона (</a:t>
            </a:r>
            <a:r>
              <a:rPr lang="ru-RU" dirty="0" smtClean="0"/>
              <a:t>1-й вариант</a:t>
            </a:r>
            <a:r>
              <a:rPr lang="ru-RU" sz="2400" dirty="0" smtClean="0"/>
              <a:t>)</a:t>
            </a:r>
          </a:p>
          <a:p>
            <a:r>
              <a:rPr lang="ru-RU" sz="2400" b="1" dirty="0" smtClean="0"/>
              <a:t>30.07.1992</a:t>
            </a:r>
            <a:r>
              <a:rPr lang="ru-RU" sz="2400" dirty="0" smtClean="0"/>
              <a:t> – Рассылка проекта Закона</a:t>
            </a:r>
          </a:p>
          <a:p>
            <a:endParaRPr lang="ru-RU" sz="2400" dirty="0" smtClean="0"/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Сентябрь 1992 – декабрь 1992 – работа над предложениями и замечаниями, «раздувающиеся» версии законопроекта, попытки реагировать на быстро меняющуюся экономическую ситуацию.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парламентских слушаний, реакция на текущие события.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64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работы ВТК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714238" y="1412776"/>
            <a:ext cx="2286254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3 декабря 1992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1578278"/>
            <a:ext cx="5436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Положительное заключение Президента России</a:t>
            </a:r>
            <a:endParaRPr lang="ru-RU" sz="1400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2204864"/>
            <a:ext cx="57606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«... Данный вариант проекта Закона, на наш взгляд, выгодно отличается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проекта, подготовленного Институтом государства и права Российской академии наук совместно с Российским космическим агентством, Министерством обороны и Министерством иностранных дел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поскольку выполнен методологически на более высоком уровне, предусматривает участие в осуществлении полномочий по регулированию космической деятельности субъектов федерации и по ряду других причин…»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Закл Ельцин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2348880"/>
            <a:ext cx="2772308" cy="3891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09582" y="332656"/>
            <a:ext cx="7416824" cy="64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Доводка Проекта Закона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2321750" y="1196752"/>
            <a:ext cx="455450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1 января 1993 г. - 20 августа 1993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57013"/>
            <a:ext cx="8676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02.03.1993</a:t>
            </a:r>
            <a:r>
              <a:rPr lang="ru-RU" sz="2000" dirty="0" smtClean="0"/>
              <a:t> – Совещание на высшем уровне</a:t>
            </a:r>
          </a:p>
          <a:p>
            <a:r>
              <a:rPr lang="ru-RU" sz="2000" dirty="0" smtClean="0"/>
              <a:t>                      ВКС МО, РАН, РКА</a:t>
            </a:r>
          </a:p>
          <a:p>
            <a:r>
              <a:rPr lang="ru-RU" sz="2000" b="1" dirty="0" smtClean="0"/>
              <a:t>21.04.1993 </a:t>
            </a:r>
            <a:r>
              <a:rPr lang="ru-RU" sz="2000" dirty="0" smtClean="0"/>
              <a:t>– Последняя редакция, рассылка</a:t>
            </a:r>
          </a:p>
          <a:p>
            <a:r>
              <a:rPr lang="ru-RU" sz="2000" b="1" dirty="0" smtClean="0"/>
              <a:t>27.04.1993</a:t>
            </a:r>
            <a:r>
              <a:rPr lang="ru-RU" sz="2000" dirty="0" smtClean="0"/>
              <a:t> – Принятие Постановления и Заявления</a:t>
            </a:r>
          </a:p>
          <a:p>
            <a:r>
              <a:rPr lang="ru-RU" sz="2000" dirty="0" smtClean="0"/>
              <a:t>                      ВС РСФСР</a:t>
            </a:r>
          </a:p>
          <a:p>
            <a:r>
              <a:rPr lang="ru-RU" sz="2000" b="1" dirty="0" smtClean="0"/>
              <a:t>20.07.1993</a:t>
            </a:r>
            <a:r>
              <a:rPr lang="ru-RU" sz="2000" dirty="0" smtClean="0"/>
              <a:t> – Разработан Проект Закона (</a:t>
            </a:r>
            <a:r>
              <a:rPr lang="ru-RU" sz="1400" dirty="0" smtClean="0"/>
              <a:t>13-й и последний вариант</a:t>
            </a:r>
            <a:r>
              <a:rPr lang="ru-RU" sz="2000" dirty="0" smtClean="0"/>
              <a:t>)</a:t>
            </a:r>
          </a:p>
          <a:p>
            <a:r>
              <a:rPr lang="ru-RU" sz="2000" b="1" dirty="0" smtClean="0"/>
              <a:t>30.07.1993</a:t>
            </a:r>
            <a:r>
              <a:rPr lang="ru-RU" sz="2000" dirty="0" smtClean="0"/>
              <a:t> – Рассылка Проекта Закона</a:t>
            </a:r>
          </a:p>
          <a:p>
            <a:endParaRPr lang="ru-RU" sz="2000" dirty="0" smtClean="0"/>
          </a:p>
          <a:p>
            <a:r>
              <a:rPr lang="ru-RU" dirty="0" smtClean="0"/>
              <a:t>Август – сентябрь 1993 г. – работа по замечаниям комитетов и комиссий Верховного Совета, Главного правового управления Президента.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законопроектом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2123728" y="1142081"/>
            <a:ext cx="5544616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27 апреля 1993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988840"/>
            <a:ext cx="2844316" cy="238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3789040"/>
            <a:ext cx="2644759" cy="22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916832"/>
            <a:ext cx="475252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Космическая деятельность в Российской Федерации осуществляется в целях обеспечения благосостояния граждан, развития Российской Федерации, укрепления ее безопасности, а также решения глобальных проблем человечества.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российской космонавтике должны обеспечиваться: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равное право предприятий, организаций и граждан Российской Федерации на участие в космической деятельности и использовании ее результатов;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доступность информации о космической деятельности;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ограничение монополизма и развитие предпринимательской деятельности;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независимая экспертиза космических проектов и программ;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безопасность космической деятельности, включая охрану окружающей природной среды.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260648"/>
            <a:ext cx="7416824" cy="809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Закона России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космической деятельности» 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732240" y="1439207"/>
            <a:ext cx="2232248" cy="3427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4 октября 1993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pic>
        <p:nvPicPr>
          <p:cNvPr id="7" name="Picture 5" descr="za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39207"/>
            <a:ext cx="6120680" cy="1403336"/>
          </a:xfrm>
          <a:prstGeom prst="rect">
            <a:avLst/>
          </a:prstGeom>
          <a:noFill/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3068960"/>
            <a:ext cx="85329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 Российской Федерации «О космической деятельности» № 5663-1 был единогласно принят Верховным Советом РСФСР 20 августа 1993 г., 4 октября он подписан Президентом России, 6 октября опубликован и вступил в силу.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вспомнить политические события этих дней, то можно заметить, что закон был одобрен двумя противоборствующими силами в момент наивысшего накала политических страстей. Это говорит о двух вещах - о крайней необходимости закона и его высоком качестве.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851157"/>
            <a:ext cx="5292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предвидении событий октября 1993 г. были предприняты специальные усилия по копированию и сохранению большей части документов, связанных с разработкой Закона о космической деятельности. </a:t>
            </a:r>
            <a:endParaRPr lang="ru-RU" sz="14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30752" y="5147900"/>
            <a:ext cx="1505744" cy="10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072771" y="6156012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Точка.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7544" y="62068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Российское космическое законодательство</a:t>
            </a:r>
          </a:p>
          <a:p>
            <a:endParaRPr lang="ru-RU" sz="3200" dirty="0" smtClean="0"/>
          </a:p>
          <a:p>
            <a:pPr algn="ctr"/>
            <a:r>
              <a:rPr lang="ru-RU" sz="3200" dirty="0" smtClean="0"/>
              <a:t>Состояние</a:t>
            </a:r>
          </a:p>
          <a:p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7544" y="62068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Российское космическое законодательство</a:t>
            </a:r>
          </a:p>
          <a:p>
            <a:endParaRPr lang="ru-RU" sz="3200" dirty="0" smtClean="0"/>
          </a:p>
          <a:p>
            <a:r>
              <a:rPr lang="ru-RU" sz="3200" dirty="0" smtClean="0"/>
              <a:t>	1</a:t>
            </a:r>
            <a:r>
              <a:rPr lang="ru-RU" sz="3200" dirty="0" smtClean="0"/>
              <a:t>. Формирование</a:t>
            </a:r>
          </a:p>
          <a:p>
            <a:r>
              <a:rPr lang="ru-RU" sz="3200" dirty="0" smtClean="0"/>
              <a:t>	2</a:t>
            </a:r>
            <a:r>
              <a:rPr lang="ru-RU" sz="3200" dirty="0" smtClean="0"/>
              <a:t>. Состояние</a:t>
            </a:r>
          </a:p>
          <a:p>
            <a:r>
              <a:rPr lang="ru-RU" sz="3200" dirty="0" smtClean="0"/>
              <a:t>	3. Перспективы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476672"/>
            <a:ext cx="8388424" cy="5184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Основной целью создания Закона России «О космической деятельности» являлось придание российской космонавтике правового статуса.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отсутствии такого закона, с учетом тогдашней экономической и политической ситуации само выживание космонавтики было бы под постоянной угрозой.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«О космической деятельности» определил общие принципы, ввёл базовые понятия и решил наиболее актуальные на тот момент правовые проблемы. 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«О космической деятельности» имеет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рамочный характер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Предполагалось, что с опорой на этот закон будет разработана линейка законов, регулирующих конкретные направления космической деятельности.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Постановлении ВС РСФСР о принятии Закона определялись основные направления дальнейшего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 нормотворчества. </a:t>
            </a:r>
            <a:endParaRPr lang="ru-RU" b="1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8728" y="1196751"/>
            <a:ext cx="5652120" cy="480285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 развитие российского космического законодательства пошло по иному пути. 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 законом от 29.11.1996 №147-ФЗ в Закон «О космической деятельности» вносится большой количество поправок. 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Принятые поправки снижали правовой статус РКА,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тоже время они неоправданно расширяли полномочия органов исполнительной власти – МО и РКА, выводили их деятельность из области контроля со стороны законодательной власти и общественности.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Ломать – не строить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7872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Поправки 1996 г.</a:t>
            </a:r>
          </a:p>
        </p:txBody>
      </p:sp>
      <p:grpSp>
        <p:nvGrpSpPr>
          <p:cNvPr id="4" name="Группа 4"/>
          <p:cNvGrpSpPr/>
          <p:nvPr/>
        </p:nvGrpSpPr>
        <p:grpSpPr>
          <a:xfrm>
            <a:off x="6203364" y="1196751"/>
            <a:ext cx="2343894" cy="1296145"/>
            <a:chOff x="262199" y="3554839"/>
            <a:chExt cx="1867105" cy="12695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0"/>
                </a:spcAft>
              </a:pPr>
              <a:r>
                <a:rPr lang="ru-RU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Формирование рабочей группы – представительский принцип.</a:t>
              </a:r>
              <a:endPara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364" y="2636911"/>
            <a:ext cx="2401084" cy="336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До 1% ВВП.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Иллюстрация качества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863588" y="4320824"/>
            <a:ext cx="7668852" cy="908376"/>
            <a:chOff x="262199" y="3554839"/>
            <a:chExt cx="1867105" cy="12695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ru-RU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Члены рабочей группы говорят, что они не виноваты – кто-то вставил.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Следует заметить, что надо выбирать с кем работать – проект закона курировал комитет по геополитике.</a:t>
              </a:r>
              <a:endPara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2645786" y="1342832"/>
            <a:ext cx="4104456" cy="2518216"/>
            <a:chOff x="863588" y="1052736"/>
            <a:chExt cx="4104456" cy="25182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63588" y="1052736"/>
              <a:ext cx="4104456" cy="2518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971600" y="3068960"/>
              <a:ext cx="15841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серьезно.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фундаментального понятия.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971601" y="5407232"/>
            <a:ext cx="7524328" cy="988123"/>
            <a:chOff x="257816" y="3554839"/>
            <a:chExt cx="1871488" cy="12695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0"/>
                </a:spcAft>
              </a:pPr>
              <a:endPara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257816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 flipH="1">
            <a:off x="1331640" y="2924944"/>
            <a:ext cx="6552728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9944" y="305966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Поправки в Закон РФ «О космической деятельности» 1996 года.</a:t>
            </a:r>
            <a:endParaRPr lang="ru-RU" b="1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99592" y="1196752"/>
            <a:ext cx="75963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"Статья 2. Понятие космической деятельности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Для целей настоящего З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акона под космической деятельностью понимается любая деятельность, связанная с</a:t>
            </a:r>
            <a:r>
              <a:rPr kumimoji="0" lang="ru-RU" sz="1200" b="1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непосредственным</a:t>
            </a:r>
            <a:r>
              <a:rPr kumimoji="0" lang="ru-RU" sz="1200" b="1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проведением работ по исследованию и использованию космического пространства, включая Луну и другие небесные 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тела.</a:t>
            </a:r>
            <a:endParaRPr kumimoji="0" lang="ru-RU" sz="9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9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Космическая деятельность включает создание (в том числе разработку, изготовление, испытания), а также использование и передачу космической техники, космических технологий, иной продукции и услуг, </a:t>
            </a:r>
            <a:r>
              <a:rPr kumimoji="0" lang="ru-RU" sz="1600" b="1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необходимых для осуществления космической деятельности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99592" y="3356992"/>
            <a:ext cx="75963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"Статья 2. Понятие космической деятельности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Для целей настоящего Закона под космической деятельностью понимается любая деятельность, связанная с непосредственным проведением работ по исследованию и использованию космического пространства, включая Луну и другие небесные тела.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Космическая деятельность включает в себя создание (в том числе разработку, изготовление и испытания), </a:t>
            </a:r>
            <a:r>
              <a:rPr kumimoji="0" lang="ru-RU" sz="12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(эксплуатацию) космической техники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космических материалов и космических технологий и </a:t>
            </a:r>
            <a:r>
              <a:rPr kumimoji="0" lang="ru-RU" sz="1600" b="1" i="1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иных связанных с космической деятельностью</a:t>
            </a:r>
            <a:r>
              <a:rPr kumimoji="0" lang="ru-RU" sz="1600" b="0" i="1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услуг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международное сотрудничество Российской Федерации в области исследования и использования космического пространства.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441248"/>
            <a:ext cx="7524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поправка предопределяет возможность  произвольного отнесения каких-либо работ к «космической деятельности»  Из этого следует возможность произвольного применения к ним преференций либо, наоборот, ограничений,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предусмотренных законодательством.</a:t>
            </a:r>
          </a:p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теряется сам смысл закона – установление общих для всех правил.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8555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Принципиальным вопросом является вопрос об отнесении тематики работ к понятию «космическая деятельность» </a:t>
            </a:r>
            <a:endParaRPr lang="ru-RU" b="1" dirty="0"/>
          </a:p>
        </p:txBody>
      </p:sp>
      <p:pic>
        <p:nvPicPr>
          <p:cNvPr id="6" name="Рисунок 5" descr="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19664" y="2014314"/>
            <a:ext cx="1828800" cy="37909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484784"/>
            <a:ext cx="3254773" cy="28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915816" y="1484784"/>
            <a:ext cx="4003848" cy="4968552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 rot="10800000">
            <a:off x="1115616" y="4797152"/>
            <a:ext cx="151216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932040" y="5589240"/>
            <a:ext cx="151216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79912" y="5445224"/>
            <a:ext cx="0" cy="0"/>
          </a:xfrm>
          <a:prstGeom prst="line">
            <a:avLst/>
          </a:prstGeom>
          <a:ln w="254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9512" y="5137447"/>
            <a:ext cx="3348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7C80"/>
                </a:solidFill>
              </a:rPr>
              <a:t>«космическая деятельность» </a:t>
            </a:r>
            <a:endParaRPr lang="ru-RU" sz="1400" dirty="0">
              <a:solidFill>
                <a:srgbClr val="FF7C8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5949280"/>
            <a:ext cx="3684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7C80"/>
                </a:solidFill>
              </a:rPr>
              <a:t>НЕ «космическая деятельность» </a:t>
            </a:r>
            <a:endParaRPr lang="ru-RU" sz="1400" dirty="0">
              <a:solidFill>
                <a:srgbClr val="FF7C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55473" y="548880"/>
            <a:ext cx="123700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268760"/>
            <a:ext cx="60486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Федеральный закон Российской Федерации от 8 августа 2001 года N 128-ФЗ "О лицензировании отдельных видов деятельности" устанавливает, что </a:t>
            </a:r>
            <a:r>
              <a:rPr lang="ru-RU" sz="1600" b="1" dirty="0" smtClean="0"/>
              <a:t>космическая деятельность </a:t>
            </a:r>
            <a:r>
              <a:rPr lang="ru-RU" sz="1400" dirty="0" smtClean="0"/>
              <a:t>подлежит лицензированию.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564904"/>
            <a:ext cx="8208912" cy="216024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 «Об утверждении Положения о лицензировании космической деятельности»: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"2. Лицензирование космической деятельности осуществляется Федеральным космическим агентством (далее - лицензирующий орган).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3. При осуществлении космической деятельности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выполняться (оказываться) следующие работы (услуги): …"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6801" y="4941168"/>
            <a:ext cx="6048672" cy="14401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Неопределенность понятия «космическая деятельность» приводит к неопределенности ведомственных норм,  что негативно влияет на развитие многих направлений, снижает конкурентоспособность российских предприятий, препятствует расширению спектра продукции и услуг.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0141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Проблемы лицензирования космической деятельности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548680"/>
            <a:ext cx="8388424" cy="8640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1996 -  наше время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Итоги законотворчества. 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772816"/>
            <a:ext cx="8388424" cy="41044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ru-RU" sz="2000" b="1" dirty="0" smtClean="0"/>
              <a:t>С 1995 г. до настоящего времени в Государственную Думу было внесено 22 законопроектов по вопросам космической деятельности. </a:t>
            </a:r>
          </a:p>
          <a:p>
            <a:r>
              <a:rPr lang="ru-RU" sz="2000" b="1" dirty="0" smtClean="0"/>
              <a:t>	Принято – 1 законопроект (о поправках),</a:t>
            </a:r>
          </a:p>
          <a:p>
            <a:r>
              <a:rPr lang="ru-RU" sz="2000" b="1" dirty="0" smtClean="0"/>
              <a:t>	Отклонено – 20 </a:t>
            </a:r>
          </a:p>
          <a:p>
            <a:r>
              <a:rPr lang="ru-RU" sz="2000" b="1" dirty="0" smtClean="0"/>
              <a:t>	На рассмотрении -1.</a:t>
            </a:r>
          </a:p>
          <a:p>
            <a:pPr algn="ctr" eaLnBrk="0" hangingPunct="0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chemeClr val="bg2"/>
                </a:solidFill>
              </a:rPr>
              <a:t>В чем причины такой низкой эффективности?</a:t>
            </a:r>
          </a:p>
          <a:p>
            <a:pPr algn="ctr" eaLnBrk="0" hangingPunct="0"/>
            <a:endParaRPr lang="ru-RU" sz="2000" b="1" dirty="0" smtClean="0">
              <a:solidFill>
                <a:srgbClr val="C00000"/>
              </a:solidFill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</a:rPr>
              <a:t>Основная причина - практикуемый кулуарный, ведомственный характер законотворческой работы.</a:t>
            </a:r>
          </a:p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340767"/>
            <a:ext cx="8388424" cy="3101861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В настоящее время рассматриваются следующие законопроекты: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Проект Федерального закона "О внесении изменений в Закон РФ "О космической деятельности" </a:t>
            </a:r>
            <a:r>
              <a:rPr lang="ru-RU" sz="1600" b="1" dirty="0" smtClean="0">
                <a:solidFill>
                  <a:srgbClr val="002060"/>
                </a:solidFill>
              </a:rPr>
              <a:t>от Роскосмоса.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Проект Федерального закона «О внесении изменений в Закон РФ «О космической деятельности» </a:t>
            </a:r>
            <a:r>
              <a:rPr lang="ru-RU" sz="1600" b="1" dirty="0" smtClean="0">
                <a:solidFill>
                  <a:srgbClr val="002060"/>
                </a:solidFill>
              </a:rPr>
              <a:t>от Минэкономразвития </a:t>
            </a:r>
            <a:r>
              <a:rPr lang="ru-RU" sz="1600" dirty="0" smtClean="0">
                <a:solidFill>
                  <a:srgbClr val="002060"/>
                </a:solidFill>
              </a:rPr>
              <a:t>России.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Проект Федерального закона РФ "О внесении изменений в отдельные законодательные акты РФ в части определения компетенции федерального органа исполнительной власти в области гидрометеорологии и смежных с ней областях в сфере космической деятельности" </a:t>
            </a:r>
            <a:r>
              <a:rPr lang="ru-RU" sz="1600" b="1" dirty="0" smtClean="0">
                <a:solidFill>
                  <a:srgbClr val="002060"/>
                </a:solidFill>
              </a:rPr>
              <a:t>от Минприроды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0040" y="4781327"/>
            <a:ext cx="83884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00"/>
                </a:solidFill>
                <a:latin typeface="+mj-lt"/>
              </a:rPr>
              <a:t>Все предложенные проекты активно критикуются специалистами и организациями, работающими в данной сфере.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cs typeface="Arial" pitchFamily="34" charset="0"/>
              </a:rPr>
              <a:t>Существенно и то, что предложенные проекты концептуально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cs typeface="Arial" pitchFamily="34" charset="0"/>
              </a:rPr>
              <a:t>несовместимы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cs typeface="Arial" pitchFamily="34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Новейшие инициативы.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 внимания - вопросы ДЗЗ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340768"/>
            <a:ext cx="8388424" cy="302433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just"/>
            <a:r>
              <a:rPr lang="ru-RU" sz="2000" b="1" dirty="0" smtClean="0"/>
              <a:t>Концептуально Проект предполагает объедение всех работ по использованию данных дистанционного зондирования Земли из космоса в рамках какой-то одной организации под контролем Роскосмоса. При этом полностью игнорируются интересы других заинтересованных министерств и ведомств, граждан и организаций Российской Федерации.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4076" y="4627295"/>
            <a:ext cx="77403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В целом, текст предлагаемого Проекта Федерального закона "О внесении изменений в Закон Российской Федерации «О космической деятельности" настолько неудовлетворителен, что не подлежит редактированию, а должен быть просто отвергнут.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45840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от Роскосмоса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340768"/>
            <a:ext cx="8388424" cy="302433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just"/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Вводится: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/>
              <a:t>Раздел VIII. Федеральный и региональные фонды данных дистанционного зондирования Земли из космоса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Это не предмет законодательства.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i="1" dirty="0" smtClean="0">
              <a:solidFill>
                <a:srgbClr val="FF000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4076" y="4581129"/>
            <a:ext cx="7740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«государственные космические аппараты – космические аппараты, созданные за счет средств федерального бюджета;</a:t>
            </a:r>
          </a:p>
          <a:p>
            <a:endParaRPr lang="ru-RU" sz="1600" i="1" dirty="0" smtClean="0">
              <a:solidFill>
                <a:srgbClr val="FF0000"/>
              </a:solidFill>
            </a:endParaRPr>
          </a:p>
          <a:p>
            <a:r>
              <a:rPr lang="ru-RU" sz="1600" i="1" dirty="0" smtClean="0">
                <a:solidFill>
                  <a:srgbClr val="FF0000"/>
                </a:solidFill>
              </a:rPr>
              <a:t>негосударственные космические аппараты – любые космические аппараты, созданные за счет средств физических и юридических лиц, не относящиеся к государственным космическим аппаратам»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45840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от Минэкономразвития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115616" y="276128"/>
            <a:ext cx="7663829" cy="9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7132" rIns="91440" bIns="57132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 Unicode MS" pitchFamily="34" charset="-128"/>
              </a:rPr>
              <a:t>Необходимость законодательного обеспечения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 bmk="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 Unicode MS" pitchFamily="34" charset="-128"/>
              </a:rPr>
              <a:t>и его функции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1556792"/>
            <a:ext cx="35283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Субъект </a:t>
            </a:r>
            <a:r>
              <a:rPr lang="ru-RU" dirty="0" err="1" smtClean="0"/>
              <a:t>госуправления</a:t>
            </a:r>
            <a:endParaRPr lang="ru-RU" dirty="0" smtClean="0"/>
          </a:p>
          <a:p>
            <a:pPr algn="ctr"/>
            <a:r>
              <a:rPr lang="ru-RU" dirty="0" smtClean="0"/>
              <a:t>(Роскосмос)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2996952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Административное</a:t>
            </a: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299695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ФКП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9992" y="2996952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Информационно - идеологическое</a:t>
            </a:r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256" y="2600908"/>
            <a:ext cx="22677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Законодательство</a:t>
            </a:r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5013176"/>
            <a:ext cx="48245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Объект </a:t>
            </a:r>
            <a:r>
              <a:rPr lang="ru-RU" dirty="0" err="1" smtClean="0"/>
              <a:t>госуправления</a:t>
            </a:r>
            <a:endParaRPr lang="ru-RU" dirty="0" smtClean="0"/>
          </a:p>
          <a:p>
            <a:pPr algn="ctr"/>
            <a:r>
              <a:rPr lang="ru-RU" dirty="0" smtClean="0"/>
              <a:t>(Практика участников космической деятельности )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8" idx="2"/>
            <a:endCxn id="9" idx="0"/>
          </p:cNvCxnSpPr>
          <p:nvPr/>
        </p:nvCxnSpPr>
        <p:spPr>
          <a:xfrm flipH="1">
            <a:off x="1223628" y="2348880"/>
            <a:ext cx="3240360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8" idx="3"/>
          </p:cNvCxnSpPr>
          <p:nvPr/>
        </p:nvCxnSpPr>
        <p:spPr>
          <a:xfrm>
            <a:off x="6228184" y="1952836"/>
            <a:ext cx="1944224" cy="648072"/>
          </a:xfrm>
          <a:prstGeom prst="bentConnector3">
            <a:avLst>
              <a:gd name="adj1" fmla="val 98011"/>
            </a:avLst>
          </a:prstGeom>
          <a:ln w="25400" cmpd="dbl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10" idx="0"/>
          </p:cNvCxnSpPr>
          <p:nvPr/>
        </p:nvCxnSpPr>
        <p:spPr>
          <a:xfrm flipH="1">
            <a:off x="3419872" y="2348880"/>
            <a:ext cx="1044116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1" idx="0"/>
          </p:cNvCxnSpPr>
          <p:nvPr/>
        </p:nvCxnSpPr>
        <p:spPr>
          <a:xfrm>
            <a:off x="4463988" y="2348880"/>
            <a:ext cx="1116124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>
            <a:off x="1403648" y="3933056"/>
            <a:ext cx="4104456" cy="8640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008" y="1253282"/>
            <a:ext cx="6660232" cy="5344070"/>
          </a:xfrm>
          <a:prstGeom prst="roundRect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Соединительная линия уступом 30"/>
          <p:cNvCxnSpPr>
            <a:endCxn id="30" idx="3"/>
          </p:cNvCxnSpPr>
          <p:nvPr/>
        </p:nvCxnSpPr>
        <p:spPr>
          <a:xfrm rot="10800000" flipV="1">
            <a:off x="6732241" y="3392995"/>
            <a:ext cx="1440167" cy="532322"/>
          </a:xfrm>
          <a:prstGeom prst="bentConnector3">
            <a:avLst>
              <a:gd name="adj1" fmla="val 1719"/>
            </a:avLst>
          </a:prstGeom>
          <a:ln w="635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916832"/>
            <a:ext cx="8388424" cy="302433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Законопроект от Минприроды целиком посвящен роли Министерства в формировании государственного заказа в сфере своей компетенции. В целом – это правильный подход к данной застарелой проблеме, но попытка его реализации путем внесения поправок в рамочный закон явно неудачна.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45840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от Минприроды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916832"/>
            <a:ext cx="8388424" cy="410445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Сильный перекос Закона о космической деятельности в сторону одного из многих направлений.</a:t>
            </a:r>
          </a:p>
          <a:p>
            <a:pPr algn="just"/>
            <a:endParaRPr lang="ru-RU" sz="20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FF0000"/>
                </a:solidFill>
              </a:rPr>
              <a:t>При таком подходе неизбежно возникает вопрос о роли других министерств и ведомств в части космической деятельности.</a:t>
            </a:r>
          </a:p>
          <a:p>
            <a:pPr algn="just"/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Очень трудно предположить, что такие проекты пройдут комитеты Государственной Думы и ГПУ.</a:t>
            </a:r>
          </a:p>
          <a:p>
            <a:pPr algn="just"/>
            <a:endParaRPr lang="ru-RU" sz="20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Но… Мы живем в стране чудес. Все может случится.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45840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 по трем законопроектам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7544" y="620688"/>
            <a:ext cx="8280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Российское космическое законодательство</a:t>
            </a:r>
          </a:p>
          <a:p>
            <a:endParaRPr lang="ru-RU" sz="3200" dirty="0" smtClean="0"/>
          </a:p>
          <a:p>
            <a:pPr algn="ctr"/>
            <a:r>
              <a:rPr lang="ru-RU" sz="3200" dirty="0" smtClean="0"/>
              <a:t>Перспективы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2400" i="1" dirty="0" smtClean="0"/>
              <a:t>Рациональный подход к законотворчеству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36240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Стратегическая задача правового обеспечения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6240" y="1772816"/>
            <a:ext cx="8388424" cy="41764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Обеспечить преференции для субъектов космической деятельности, 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2400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формализовать и зафиксировать имеющееся в обществе понимание необходимости и важности космонавтики для России.</a:t>
            </a:r>
            <a:endParaRPr lang="ru-RU" sz="2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Рациональный подход к законотворчеству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340768"/>
            <a:ext cx="8388424" cy="446449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hangingPunct="0"/>
            <a:r>
              <a:rPr lang="ru-RU" sz="1600" b="1" dirty="0" smtClean="0"/>
              <a:t>При правильном подходе законодательство по космосу </a:t>
            </a:r>
          </a:p>
          <a:p>
            <a:pPr algn="ctr" hangingPunct="0"/>
            <a:r>
              <a:rPr lang="ru-RU" sz="1600" b="1" dirty="0" smtClean="0"/>
              <a:t>должно обеспечить: </a:t>
            </a:r>
          </a:p>
          <a:p>
            <a:pPr hangingPunct="0">
              <a:spcAft>
                <a:spcPts val="1800"/>
              </a:spcAft>
            </a:pPr>
            <a:r>
              <a:rPr lang="ru-RU" sz="1600" dirty="0" smtClean="0"/>
              <a:t> 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Соблюдение прав и содействие деятельности организаций, работающих в сфере осуществления космической деятельности и использования ее результатов.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Расширение областей и повышение эффективности использования результатов космической деятельности.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Содействие внутренним и внешним инвестициям в космическую науку и промышленность.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Повышение качества государственного управления космической отраслью.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Рациональный подход к законотворчеству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340768"/>
            <a:ext cx="8388424" cy="446449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hangingPunct="0"/>
            <a:r>
              <a:rPr lang="ru-RU" sz="1600" b="1" dirty="0" smtClean="0">
                <a:solidFill>
                  <a:srgbClr val="000000"/>
                </a:solidFill>
              </a:rPr>
              <a:t>Для получения желаемого результата при подготовке законодательных актов необходимо соблюдать следующие очевидные принципы:</a:t>
            </a:r>
          </a:p>
          <a:p>
            <a:pPr hangingPunct="0"/>
            <a:r>
              <a:rPr lang="ru-RU" sz="1600" dirty="0" smtClean="0">
                <a:solidFill>
                  <a:srgbClr val="000000"/>
                </a:solidFill>
              </a:rPr>
              <a:t> </a:t>
            </a:r>
          </a:p>
          <a:p>
            <a:pPr marL="342900" indent="-342900" algn="just" hangingPunct="0">
              <a:spcAft>
                <a:spcPts val="1800"/>
              </a:spcAft>
              <a:buAutoNum type="arabicPeriod"/>
            </a:pPr>
            <a:r>
              <a:rPr lang="ru-RU" sz="1600" dirty="0" smtClean="0">
                <a:solidFill>
                  <a:srgbClr val="000000"/>
                </a:solidFill>
              </a:rPr>
              <a:t>Правое регулирование должно распространяться только на специфические особенности предмета регулирования, предполагая что общие вопросы решаются действующим законодательством.</a:t>
            </a:r>
          </a:p>
          <a:p>
            <a:pPr marL="342900" indent="-342900" algn="just" hangingPunct="0">
              <a:spcAft>
                <a:spcPts val="1800"/>
              </a:spcAft>
              <a:buAutoNum type="arabicPeriod"/>
            </a:pPr>
            <a:r>
              <a:rPr lang="ru-RU" sz="1600" dirty="0" smtClean="0">
                <a:solidFill>
                  <a:srgbClr val="000000"/>
                </a:solidFill>
              </a:rPr>
              <a:t>Необходимо четко различать субъекты регулирования: законодательство, исполнительную власть, ведомственную практику.</a:t>
            </a:r>
          </a:p>
          <a:p>
            <a:pPr marL="342900" indent="-342900" algn="just" hangingPunct="0">
              <a:spcAft>
                <a:spcPts val="1800"/>
              </a:spcAft>
              <a:buAutoNum type="arabicPeriod"/>
            </a:pPr>
            <a:r>
              <a:rPr lang="ru-RU" sz="1600" dirty="0" smtClean="0">
                <a:solidFill>
                  <a:srgbClr val="000000"/>
                </a:solidFill>
              </a:rPr>
              <a:t>Необходимо четко различать объекты регулирования: государственные (унитарные) предприятия, предприятия с долевым участием государства, частные, совместные и иностранные предприятия.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13792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Рациональный подход к законотворчеству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Алгоритм.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3792" y="1340768"/>
            <a:ext cx="8388424" cy="446449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hangingPunct="0"/>
            <a:endParaRPr lang="ru-RU" sz="1600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63588" y="1537042"/>
            <a:ext cx="7488833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 законотворческой работы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 Публикация сообщения о начале работы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Сбор предложений по правовым нормам, которые должны быть внесены (или изъяты) в действующее законодательство.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Обработка полученных предложений.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Разработка Проекта Концепции Закона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Обсуждение К</a:t>
            </a: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онцепции Закона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Обработка критики и предложений по Концепции Закона.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Подготовка и публикация текста законопроекта.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Обработка критики и предложений по Проекту Закона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Разработка окончательного варианта Проекта Закона.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9.Внесение законопроекта в Государственную Думу и сопровождение его прохождения.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13792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Первоочередные задачи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3792" y="1340768"/>
            <a:ext cx="8388424" cy="5328592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39552" y="1648544"/>
            <a:ext cx="81369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поставить и решить две принципиальные задачи в области формирования правовой базы космической деятельности.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задача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внесение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«последних»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изменений в Закон "О космической деятельности". В отличие от сегодняшней политики органов исполнительной власти, изменения должны не расширять область действия Закона, а более жестко сформулировать правовые понятия и рамки Закона, привести его в соответствие с интересами граждан России и требованиями сегодняшней практики.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задача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разработка и принятие первого тематического закона в развитие Закона о космической деятельности.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сегодняшних усилий министерств и ведомств, а также исходя из актуальных правовых проблем таким законом может стать Закон РФ «О дистанционном зондировании Земли из космоса».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 по проблемам правового обеспечения космической деятельности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14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89602" y="5085184"/>
            <a:ext cx="7416824" cy="13681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семинара - рассмотреть существующее положение, дать рекомендации по его улучшению. </a:t>
            </a:r>
            <a:endParaRPr lang="ru-RU" sz="1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89602" y="1700808"/>
            <a:ext cx="7416824" cy="26642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заинтересованных министерств и ведомств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промышленности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от операторов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13792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Поводы для оптимизма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3792" y="1340768"/>
            <a:ext cx="8388424" cy="5328592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39552" y="1802435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задача участников космической деятельности: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институтов космического законотворчества, контроля ведомственного нормотворчества и вопросов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правоприменения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действует ряд факторов, благоприятствующей решению этой задачи.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«системный кризис» – о котором уже громко говорят не только эксперты, но и руководители отрасли. Кризис – время решения застарелых проблем;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необходимость решения проблемы использования результатов космической деятельности;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законотворческая активность ведомств.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518864" y="1052736"/>
          <a:ext cx="8229600" cy="52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93604" y="119675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b="1" dirty="0" smtClean="0"/>
              <a:t>Международные договоры </a:t>
            </a:r>
            <a:endParaRPr lang="ru-RU" sz="11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116632"/>
            <a:ext cx="8388424" cy="5760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1400" b="1" dirty="0" smtClean="0">
                <a:solidFill>
                  <a:schemeClr val="bg2"/>
                </a:solidFill>
              </a:rPr>
              <a:t>Иерархия документов нормативно-законодательного регулирования</a:t>
            </a:r>
            <a:endParaRPr lang="ru-RU" sz="1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552" y="548680"/>
            <a:ext cx="80648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b="1" dirty="0">
                <a:latin typeface="Arial" charset="0"/>
              </a:rPr>
              <a:t>Моисеев Иван Михайлович,</a:t>
            </a:r>
            <a:r>
              <a:rPr lang="ru-RU" dirty="0">
                <a:latin typeface="Arial" charset="0"/>
              </a:rPr>
              <a:t> </a:t>
            </a:r>
          </a:p>
          <a:p>
            <a:pPr indent="450850" algn="ctr"/>
            <a:endParaRPr lang="ru-RU" dirty="0">
              <a:latin typeface="Arial" charset="0"/>
            </a:endParaRPr>
          </a:p>
          <a:p>
            <a:pPr indent="450850" algn="ctr"/>
            <a:r>
              <a:rPr lang="ru-RU" dirty="0" smtClean="0">
                <a:latin typeface="Arial" charset="0"/>
              </a:rPr>
              <a:t>Руководитель ИКП,</a:t>
            </a:r>
          </a:p>
          <a:p>
            <a:pPr indent="450850" algn="ctr"/>
            <a:r>
              <a:rPr lang="ru-RU" dirty="0" smtClean="0">
                <a:latin typeface="Arial" charset="0"/>
              </a:rPr>
              <a:t>Научный </a:t>
            </a:r>
            <a:r>
              <a:rPr lang="ru-RU" dirty="0">
                <a:latin typeface="Arial" charset="0"/>
              </a:rPr>
              <a:t>руководитель </a:t>
            </a:r>
            <a:r>
              <a:rPr lang="ru-RU" dirty="0" smtClean="0">
                <a:latin typeface="Arial" charset="0"/>
              </a:rPr>
              <a:t>МКК.</a:t>
            </a:r>
            <a:endParaRPr lang="ru-RU" dirty="0">
              <a:latin typeface="Arial" charset="0"/>
            </a:endParaRPr>
          </a:p>
          <a:p>
            <a:pPr indent="450850" algn="ctr"/>
            <a:endParaRPr lang="ru-RU" dirty="0">
              <a:latin typeface="Arial" charset="0"/>
            </a:endParaRPr>
          </a:p>
          <a:p>
            <a:pPr indent="450850" algn="ctr"/>
            <a:r>
              <a:rPr lang="ru-RU" sz="2800" b="1" dirty="0" err="1" smtClean="0">
                <a:latin typeface="Arial" charset="0"/>
                <a:hlinkClick r:id="rId3"/>
              </a:rPr>
              <a:t>i_mois@mail.ru</a:t>
            </a:r>
            <a:endParaRPr lang="ru-RU" sz="2800" b="1" dirty="0">
              <a:latin typeface="Arial" charset="0"/>
            </a:endParaRPr>
          </a:p>
          <a:p>
            <a:pPr indent="450850" algn="ctr"/>
            <a:endParaRPr lang="ru-RU" sz="2800" b="1" dirty="0">
              <a:latin typeface="Arial" charset="0"/>
            </a:endParaRPr>
          </a:p>
          <a:p>
            <a:pPr indent="450850" algn="ctr"/>
            <a:r>
              <a:rPr lang="ru-RU" sz="3200" b="1" dirty="0">
                <a:latin typeface="Times New Roman" pitchFamily="18" charset="0"/>
                <a:hlinkClick r:id="rId4"/>
              </a:rPr>
              <a:t>http://</a:t>
            </a:r>
            <a:r>
              <a:rPr lang="ru-RU" sz="3200" b="1" dirty="0" smtClean="0">
                <a:latin typeface="Times New Roman" pitchFamily="18" charset="0"/>
                <a:hlinkClick r:id="rId4"/>
              </a:rPr>
              <a:t>path-2.narod.ru</a:t>
            </a:r>
            <a:endParaRPr lang="ru-RU" sz="3200" b="1" dirty="0">
              <a:latin typeface="Times New Roman" pitchFamily="18" charset="0"/>
            </a:endParaRPr>
          </a:p>
          <a:p>
            <a:pPr indent="450850" algn="ctr"/>
            <a:endParaRPr lang="ru-RU" sz="2000" b="1" dirty="0">
              <a:solidFill>
                <a:srgbClr val="00FF00"/>
              </a:solidFill>
              <a:latin typeface="Times New Roman" pitchFamily="18" charset="0"/>
            </a:endParaRPr>
          </a:p>
          <a:p>
            <a:pPr indent="450850" algn="ctr"/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08720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 категории законодательных актов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b="1" dirty="0" smtClean="0"/>
              <a:t>А) Законодательные акты общего действия (Конституция, Кодексы, законы о предпринимательской деятельности, авторском праве и т.п.)</a:t>
            </a:r>
          </a:p>
          <a:p>
            <a:endParaRPr lang="ru-RU" b="1" dirty="0" smtClean="0"/>
          </a:p>
          <a:p>
            <a:r>
              <a:rPr lang="ru-RU" b="1" dirty="0" smtClean="0"/>
              <a:t>Б) Специальное законодательство (законы, содержащие нормы, непосредственно касающиеся космической деятельности).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116632"/>
            <a:ext cx="8388424" cy="5760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1400" b="1" dirty="0" smtClean="0">
                <a:solidFill>
                  <a:schemeClr val="bg2"/>
                </a:solidFill>
              </a:rPr>
              <a:t>Предметная классификация законодательного регулирования</a:t>
            </a:r>
            <a:endParaRPr lang="ru-RU" sz="1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47074" y="1124744"/>
          <a:ext cx="70143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452" y="3573016"/>
            <a:ext cx="8229600" cy="2952328"/>
          </a:xfrm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None/>
            </a:pPr>
            <a:r>
              <a:rPr lang="ru-RU" sz="2000" i="1" dirty="0" smtClean="0"/>
              <a:t>Разрабатывался по договору  между </a:t>
            </a:r>
          </a:p>
          <a:p>
            <a:pPr marL="457200" indent="-457200" algn="ctr" eaLnBrk="1" hangingPunct="1">
              <a:lnSpc>
                <a:spcPct val="80000"/>
              </a:lnSpc>
              <a:buNone/>
            </a:pPr>
            <a:r>
              <a:rPr lang="ru-RU" sz="2000" i="1" dirty="0" smtClean="0"/>
              <a:t>Верховным Советом РФ и МКК. </a:t>
            </a:r>
          </a:p>
          <a:p>
            <a:pPr marL="457200" indent="-457200" algn="ctr" eaLnBrk="1" hangingPunct="1">
              <a:lnSpc>
                <a:spcPct val="80000"/>
              </a:lnSpc>
              <a:buNone/>
            </a:pPr>
            <a:endParaRPr lang="ru-RU" sz="2000" i="1" dirty="0" smtClean="0"/>
          </a:p>
          <a:p>
            <a:pPr marL="457200" indent="-457200" algn="ctr" eaLnBrk="1" hangingPunct="1">
              <a:lnSpc>
                <a:spcPct val="80000"/>
              </a:lnSpc>
              <a:buNone/>
            </a:pPr>
            <a:r>
              <a:rPr lang="ru-RU" sz="2000" i="1" dirty="0" smtClean="0"/>
              <a:t>Ни один закон того времени не отрабатывался так основательно. От имени ВС РФ был сделан запрос в 200 адресов. Поступили ответы от субъектов Федерации, предприятий и организаций. </a:t>
            </a:r>
          </a:p>
          <a:p>
            <a:pPr marL="457200" indent="-457200" algn="ctr" eaLnBrk="1" hangingPunct="1">
              <a:lnSpc>
                <a:spcPct val="80000"/>
              </a:lnSpc>
              <a:buNone/>
            </a:pPr>
            <a:endParaRPr lang="ru-RU" sz="2000" i="1" dirty="0" smtClean="0"/>
          </a:p>
          <a:p>
            <a:pPr marL="457200" indent="-457200" algn="ctr" eaLnBrk="1" hangingPunct="1">
              <a:lnSpc>
                <a:spcPct val="80000"/>
              </a:lnSpc>
              <a:buNone/>
            </a:pPr>
            <a:r>
              <a:rPr lang="ru-RU" sz="2000" b="1" i="1" dirty="0" smtClean="0"/>
              <a:t>Закон подписан Президентом России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b="1" i="1" dirty="0" smtClean="0"/>
              <a:t>4 октября 1993 г.</a:t>
            </a:r>
          </a:p>
        </p:txBody>
      </p:sp>
      <p:pic>
        <p:nvPicPr>
          <p:cNvPr id="17413" name="Picture 5" descr="za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9240" y="1628800"/>
            <a:ext cx="6550025" cy="1501775"/>
          </a:xfrm>
          <a:prstGeom prst="rect">
            <a:avLst/>
          </a:prstGeom>
          <a:noFill/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260648"/>
            <a:ext cx="8388424" cy="11521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Конституция для космоса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7544" y="2060848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Российское космическое законодательство</a:t>
            </a:r>
          </a:p>
          <a:p>
            <a:endParaRPr lang="ru-RU" sz="3200" dirty="0" smtClean="0"/>
          </a:p>
          <a:p>
            <a:pPr algn="ctr"/>
            <a:r>
              <a:rPr lang="ru-RU" sz="3200" i="1" dirty="0" smtClean="0"/>
              <a:t>Формирование</a:t>
            </a:r>
            <a:r>
              <a:rPr lang="ru-RU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7029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история российского космического законодательства</a:t>
            </a:r>
            <a:endParaRPr lang="ru-RU" sz="2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4391980" y="2924945"/>
            <a:ext cx="360040" cy="6552728"/>
          </a:xfrm>
          <a:prstGeom prst="downArrow">
            <a:avLst>
              <a:gd name="adj1" fmla="val 50000"/>
              <a:gd name="adj2" fmla="val 249885"/>
            </a:avLst>
          </a:prstGeom>
          <a:gradFill>
            <a:gsLst>
              <a:gs pos="0">
                <a:srgbClr val="00B05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670308" y="1916832"/>
            <a:ext cx="3325628" cy="360041"/>
            <a:chOff x="262199" y="3554839"/>
            <a:chExt cx="1904288" cy="126952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62199" y="3554839"/>
              <a:ext cx="1904288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Создание МКК: постановка задачи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683092" y="1268760"/>
            <a:ext cx="7777817" cy="405429"/>
            <a:chOff x="899592" y="1862637"/>
            <a:chExt cx="7777817" cy="405429"/>
          </a:xfrm>
        </p:grpSpPr>
        <p:grpSp>
          <p:nvGrpSpPr>
            <p:cNvPr id="6" name="Группа 10"/>
            <p:cNvGrpSpPr/>
            <p:nvPr/>
          </p:nvGrpSpPr>
          <p:grpSpPr>
            <a:xfrm>
              <a:off x="899592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299382" y="3592023"/>
                <a:ext cx="1829922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solidFill>
                      <a:srgbClr val="FFFF00"/>
                    </a:solidFill>
                  </a:rPr>
                  <a:t>T = 0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29.11.90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" name="Группа 13"/>
            <p:cNvGrpSpPr/>
            <p:nvPr/>
          </p:nvGrpSpPr>
          <p:grpSpPr>
            <a:xfrm>
              <a:off x="2259217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Скругленный прямоугольник 4"/>
              <p:cNvSpPr/>
              <p:nvPr/>
            </p:nvSpPr>
            <p:spPr>
              <a:xfrm>
                <a:off x="299382" y="3592023"/>
                <a:ext cx="1829922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22.05.91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8" name="Группа 16"/>
            <p:cNvGrpSpPr/>
            <p:nvPr/>
          </p:nvGrpSpPr>
          <p:grpSpPr>
            <a:xfrm>
              <a:off x="3618842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299382" y="3592023"/>
                <a:ext cx="1829922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05.05.92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" name="Группа 19"/>
            <p:cNvGrpSpPr/>
            <p:nvPr/>
          </p:nvGrpSpPr>
          <p:grpSpPr>
            <a:xfrm>
              <a:off x="4978467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Скругленный прямоугольник 4"/>
              <p:cNvSpPr/>
              <p:nvPr/>
            </p:nvSpPr>
            <p:spPr>
              <a:xfrm>
                <a:off x="299381" y="3629206"/>
                <a:ext cx="1829921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06.10.93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4" name="Группа 22"/>
            <p:cNvGrpSpPr/>
            <p:nvPr/>
          </p:nvGrpSpPr>
          <p:grpSpPr>
            <a:xfrm>
              <a:off x="6338092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Скругленный прямоугольник 4"/>
              <p:cNvSpPr/>
              <p:nvPr/>
            </p:nvSpPr>
            <p:spPr>
              <a:xfrm>
                <a:off x="299381" y="3629206"/>
                <a:ext cx="1829921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04.10.96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7" name="Группа 25"/>
            <p:cNvGrpSpPr/>
            <p:nvPr/>
          </p:nvGrpSpPr>
          <p:grpSpPr>
            <a:xfrm>
              <a:off x="7697719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Скругленный прямоугольник 4"/>
              <p:cNvSpPr/>
              <p:nvPr/>
            </p:nvSpPr>
            <p:spPr>
              <a:xfrm>
                <a:off x="299381" y="3629206"/>
                <a:ext cx="1829921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10.04.11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20" name="Группа 44"/>
          <p:cNvGrpSpPr/>
          <p:nvPr/>
        </p:nvGrpSpPr>
        <p:grpSpPr>
          <a:xfrm>
            <a:off x="2058171" y="2420888"/>
            <a:ext cx="4098005" cy="360041"/>
            <a:chOff x="262199" y="3554839"/>
            <a:chExt cx="1904288" cy="1269525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62199" y="3554839"/>
              <a:ext cx="1904288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Доктрина (СССР): технические требования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47"/>
          <p:cNvGrpSpPr/>
          <p:nvPr/>
        </p:nvGrpSpPr>
        <p:grpSpPr>
          <a:xfrm>
            <a:off x="3491880" y="2924944"/>
            <a:ext cx="3959466" cy="360041"/>
            <a:chOff x="262199" y="3554839"/>
            <a:chExt cx="1904288" cy="126952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62199" y="3554839"/>
              <a:ext cx="1904288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МКК-ВС РСФСР: договор, начало работы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50"/>
          <p:cNvGrpSpPr/>
          <p:nvPr/>
        </p:nvGrpSpPr>
        <p:grpSpPr>
          <a:xfrm>
            <a:off x="4796550" y="3429000"/>
            <a:ext cx="2719252" cy="360041"/>
            <a:chOff x="262199" y="3554839"/>
            <a:chExt cx="1904288" cy="126952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62199" y="3554839"/>
              <a:ext cx="1904288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Закон о КД вступает в силу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53"/>
          <p:cNvGrpSpPr/>
          <p:nvPr/>
        </p:nvGrpSpPr>
        <p:grpSpPr>
          <a:xfrm>
            <a:off x="6204374" y="3933056"/>
            <a:ext cx="2339317" cy="360041"/>
            <a:chOff x="262199" y="3554839"/>
            <a:chExt cx="1867105" cy="1269525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Поправки к Закону о КД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56"/>
          <p:cNvGrpSpPr/>
          <p:nvPr/>
        </p:nvGrpSpPr>
        <p:grpSpPr>
          <a:xfrm>
            <a:off x="7637703" y="4437112"/>
            <a:ext cx="1326785" cy="946649"/>
            <a:chOff x="262199" y="3554839"/>
            <a:chExt cx="1867105" cy="1269525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0"/>
                </a:spcAft>
              </a:pPr>
              <a:r>
                <a:rPr lang="ru-RU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Новый</a:t>
              </a:r>
            </a:p>
            <a:p>
              <a:pPr>
                <a:spcAft>
                  <a:spcPts val="0"/>
                </a:spcAft>
              </a:pPr>
              <a:r>
                <a:rPr lang="ru-RU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виток?</a:t>
              </a:r>
              <a:endPara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59"/>
          <p:cNvGrpSpPr/>
          <p:nvPr/>
        </p:nvGrpSpPr>
        <p:grpSpPr>
          <a:xfrm>
            <a:off x="632243" y="5068003"/>
            <a:ext cx="2371034" cy="576063"/>
            <a:chOff x="262199" y="3554839"/>
            <a:chExt cx="4733524" cy="126952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62199" y="3554839"/>
              <a:ext cx="4733524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0"/>
                </a:spcAft>
              </a:pPr>
              <a:r>
                <a:rPr lang="ru-RU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 в масштабе</a:t>
              </a:r>
              <a:endPara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10477</TotalTime>
  <Words>2427</Words>
  <Application>Microsoft Office PowerPoint</Application>
  <PresentationFormat>Экран (4:3)</PresentationFormat>
  <Paragraphs>359</Paragraphs>
  <Slides>40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Глобус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ISP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Моисеев</dc:creator>
  <cp:lastModifiedBy>ИММ</cp:lastModifiedBy>
  <cp:revision>330</cp:revision>
  <dcterms:created xsi:type="dcterms:W3CDTF">2007-05-23T16:29:41Z</dcterms:created>
  <dcterms:modified xsi:type="dcterms:W3CDTF">2012-04-11T11:37:52Z</dcterms:modified>
</cp:coreProperties>
</file>